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9" r:id="rId5"/>
    <p:sldId id="275" r:id="rId6"/>
    <p:sldId id="279" r:id="rId7"/>
    <p:sldId id="270" r:id="rId8"/>
    <p:sldId id="271" r:id="rId9"/>
    <p:sldId id="273" r:id="rId10"/>
    <p:sldId id="272" r:id="rId11"/>
    <p:sldId id="276" r:id="rId12"/>
    <p:sldId id="277" r:id="rId13"/>
    <p:sldId id="278" r:id="rId14"/>
    <p:sldId id="274" r:id="rId15"/>
    <p:sldId id="258" r:id="rId16"/>
    <p:sldId id="260" r:id="rId17"/>
    <p:sldId id="261" r:id="rId18"/>
    <p:sldId id="262" r:id="rId19"/>
    <p:sldId id="263" r:id="rId20"/>
    <p:sldId id="264" r:id="rId21"/>
    <p:sldId id="265" r:id="rId22"/>
    <p:sldId id="266" r:id="rId23"/>
    <p:sldId id="267" r:id="rId24"/>
    <p:sldId id="268" r:id="rId25"/>
  </p:sldIdLst>
  <p:sldSz cx="18288000" cy="10287000"/>
  <p:notesSz cx="6858000" cy="9144000"/>
  <p:embeddedFontLst>
    <p:embeddedFont>
      <p:font typeface="Helvetica World" panose="02020500000000000000" charset="-120"/>
      <p:regular r:id="rId26"/>
    </p:embeddedFont>
    <p:embeddedFont>
      <p:font typeface="Be Vietnam" panose="02020500000000000000" charset="0"/>
      <p:regular r:id="rId27"/>
    </p:embeddedFont>
    <p:embeddedFont>
      <p:font typeface="Be Vietnam Italics" panose="02020500000000000000" charset="0"/>
      <p:regular r:id="rId28"/>
    </p:embeddedFont>
    <p:embeddedFont>
      <p:font typeface="Be Vietnam Ultra-Bold" panose="02020500000000000000" charset="0"/>
      <p:regular r:id="rId29"/>
    </p:embeddedFont>
    <p:embeddedFont>
      <p:font typeface="Calibri" panose="020F0502020204030204" pitchFamily="34" charset="0"/>
      <p:regular r:id="rId30"/>
      <p:bold r:id="rId31"/>
      <p:italic r:id="rId32"/>
      <p:boldItalic r:id="rId33"/>
    </p:embeddedFont>
    <p:embeddedFont>
      <p:font typeface="Garet" panose="02020500000000000000" charset="0"/>
      <p:regular r:id="rId34"/>
    </p:embeddedFont>
    <p:embeddedFont>
      <p:font typeface="Garet Bold" panose="02020500000000000000" charset="0"/>
      <p:regular r:id="rId35"/>
    </p:embeddedFont>
    <p:embeddedFont>
      <p:font typeface="The Seasons" panose="02020500000000000000" charset="0"/>
      <p:regular r:id="rId36"/>
    </p:embeddedFont>
    <p:embeddedFont>
      <p:font typeface="The Seasons Bold" panose="02020500000000000000" charset="0"/>
      <p:regular r:id="rId37"/>
    </p:embeddedFont>
    <p:embeddedFont>
      <p:font typeface="漢儀新蒂蠟筆體" panose="02000500000000000000" pitchFamily="2" charset="-12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4B2D"/>
    <a:srgbClr val="8B5A19"/>
    <a:srgbClr val="E8E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2" d="100"/>
          <a:sy n="42" d="100"/>
        </p:scale>
        <p:origin x="780" y="56"/>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9.jpeg"/><Relationship Id="rId7" Type="http://schemas.openxmlformats.org/officeDocument/2006/relationships/image" Target="../media/image11.sv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17.svg"/><Relationship Id="rId10"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13.sv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5.jpeg"/><Relationship Id="rId4" Type="http://schemas.openxmlformats.org/officeDocument/2006/relationships/image" Target="../media/image23.png"/><Relationship Id="rId9" Type="http://schemas.openxmlformats.org/officeDocument/2006/relationships/image" Target="../media/image2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D8855C8-592A-4270-87AF-3E82C24F6D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3048000" y="4610100"/>
            <a:ext cx="3200400" cy="762000"/>
          </a:xfrm>
          <a:prstGeom prst="rect">
            <a:avLst/>
          </a:prstGeom>
        </p:spPr>
      </p:pic>
      <p:pic>
        <p:nvPicPr>
          <p:cNvPr id="7" name="圖片 6">
            <a:extLst>
              <a:ext uri="{FF2B5EF4-FFF2-40B4-BE49-F238E27FC236}">
                <a16:creationId xmlns:a16="http://schemas.microsoft.com/office/drawing/2014/main" id="{9E935A88-6ACE-4483-9381-ADBA551729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71" t="28560" r="21799" b="36430"/>
          <a:stretch/>
        </p:blipFill>
        <p:spPr>
          <a:xfrm>
            <a:off x="10058400" y="2247900"/>
            <a:ext cx="2971800" cy="2895600"/>
          </a:xfrm>
          <a:prstGeom prst="rect">
            <a:avLst/>
          </a:prstGeom>
        </p:spPr>
      </p:pic>
      <p:pic>
        <p:nvPicPr>
          <p:cNvPr id="9" name="圖片 8">
            <a:extLst>
              <a:ext uri="{FF2B5EF4-FFF2-40B4-BE49-F238E27FC236}">
                <a16:creationId xmlns:a16="http://schemas.microsoft.com/office/drawing/2014/main" id="{8F6F03EC-6B37-4857-9DC4-0245E7BE9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5166360"/>
            <a:ext cx="2248412" cy="21467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8053993"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系統架構</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024D402C-E502-4ECD-9D73-F3788D525E14}"/>
              </a:ext>
            </a:extLst>
          </p:cNvPr>
          <p:cNvSpPr/>
          <p:nvPr/>
        </p:nvSpPr>
        <p:spPr>
          <a:xfrm>
            <a:off x="55930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C056B422-9472-429D-88EB-F29E9B54BC74}"/>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05</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26245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8731312" y="5143500"/>
            <a:ext cx="2819400"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爬蟲</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7009191"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6737289"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07</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966780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239000" y="5143500"/>
            <a:ext cx="6203887"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黃金屋</a:t>
            </a:r>
            <a:r>
              <a:rPr lang="en-US" altLang="zh-TW" sz="13800" spc="-30" dirty="0">
                <a:solidFill>
                  <a:srgbClr val="E8E5DA"/>
                </a:solidFill>
                <a:latin typeface="漢儀新蒂蠟筆體" panose="02000500000000000000" pitchFamily="2" charset="-120"/>
                <a:ea typeface="漢儀新蒂蠟筆體" panose="02000500000000000000" pitchFamily="2" charset="-120"/>
              </a:rPr>
              <a:t>App</a:t>
            </a:r>
            <a:endParaRPr lang="zh-TW" altLang="en-US"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55168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52449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08</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1517918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8084047" y="5143500"/>
            <a:ext cx="4083450"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資料庫</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6361926"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6090024"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09</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4083295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5440671" cy="819904"/>
          </a:xfrm>
          <a:prstGeom prst="rect">
            <a:avLst/>
          </a:prstGeom>
        </p:spPr>
        <p:txBody>
          <a:bodyPr wrap="square" lIns="0" tIns="0" rIns="0" bIns="0" rtlCol="0" anchor="t">
            <a:spAutoFit/>
          </a:bodyPr>
          <a:lstStyle/>
          <a:p>
            <a:pPr>
              <a:lnSpc>
                <a:spcPts val="4200"/>
              </a:lnSpc>
            </a:pPr>
            <a:r>
              <a:rPr lang="zh-TW" altLang="en-US" sz="13800" spc="-30">
                <a:solidFill>
                  <a:srgbClr val="E8E5DA"/>
                </a:solidFill>
                <a:latin typeface="漢儀新蒂蠟筆體" panose="02000500000000000000" pitchFamily="2" charset="-120"/>
                <a:ea typeface="漢儀新蒂蠟筆體" panose="02000500000000000000" pitchFamily="2" charset="-120"/>
              </a:rPr>
              <a:t>未來展望</a:t>
            </a:r>
            <a:endParaRPr lang="zh-TW" altLang="en-US"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55930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10</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561350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8001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921486" y="1580800"/>
            <a:ext cx="5789387" cy="7125400"/>
            <a:chOff x="0" y="0"/>
            <a:chExt cx="660400" cy="812800"/>
          </a:xfrm>
        </p:grpSpPr>
        <p:sp>
          <p:nvSpPr>
            <p:cNvPr id="6" name="Freeform 6"/>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2"/>
              <a:stretch>
                <a:fillRect l="-5532" t="-8444" r="-5537" b="-27006"/>
              </a:stretch>
            </a:blipFill>
            <a:ln w="38100" cap="sq">
              <a:solidFill>
                <a:srgbClr val="000000"/>
              </a:solidFill>
              <a:prstDash val="solid"/>
              <a:miter/>
            </a:ln>
          </p:spPr>
        </p:sp>
      </p:grpSp>
      <p:sp>
        <p:nvSpPr>
          <p:cNvPr id="7" name="TextBox 7"/>
          <p:cNvSpPr txBox="1"/>
          <p:nvPr/>
        </p:nvSpPr>
        <p:spPr>
          <a:xfrm>
            <a:off x="10418276" y="4547528"/>
            <a:ext cx="3918602"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Years of experience</a:t>
            </a:r>
          </a:p>
        </p:txBody>
      </p:sp>
      <p:sp>
        <p:nvSpPr>
          <p:cNvPr id="8" name="TextBox 8"/>
          <p:cNvSpPr txBox="1"/>
          <p:nvPr/>
        </p:nvSpPr>
        <p:spPr>
          <a:xfrm>
            <a:off x="10418276" y="3353826"/>
            <a:ext cx="4720298" cy="688943"/>
          </a:xfrm>
          <a:prstGeom prst="rect">
            <a:avLst/>
          </a:prstGeom>
        </p:spPr>
        <p:txBody>
          <a:bodyPr lIns="0" tIns="0" rIns="0" bIns="0" rtlCol="0" anchor="t">
            <a:spAutoFit/>
          </a:bodyPr>
          <a:lstStyle/>
          <a:p>
            <a:pPr algn="l">
              <a:lnSpc>
                <a:spcPts val="5601"/>
              </a:lnSpc>
            </a:pPr>
            <a:r>
              <a:rPr lang="en-US" sz="4001" spc="-40">
                <a:solidFill>
                  <a:srgbClr val="1E1E1E"/>
                </a:solidFill>
                <a:latin typeface="Be Vietnam Ultra-Bold"/>
              </a:rPr>
              <a:t>Richard Sanchez</a:t>
            </a:r>
          </a:p>
        </p:txBody>
      </p:sp>
      <p:sp>
        <p:nvSpPr>
          <p:cNvPr id="9" name="TextBox 9"/>
          <p:cNvSpPr txBox="1"/>
          <p:nvPr/>
        </p:nvSpPr>
        <p:spPr>
          <a:xfrm>
            <a:off x="10418276" y="5356809"/>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Over a decade of real estate expertise.</a:t>
            </a:r>
          </a:p>
        </p:txBody>
      </p:sp>
      <p:sp>
        <p:nvSpPr>
          <p:cNvPr id="10" name="TextBox 10"/>
          <p:cNvSpPr txBox="1"/>
          <p:nvPr/>
        </p:nvSpPr>
        <p:spPr>
          <a:xfrm>
            <a:off x="10418276" y="7493277"/>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Specializing in luxury properties and investment opportunities.</a:t>
            </a:r>
          </a:p>
        </p:txBody>
      </p:sp>
      <p:sp>
        <p:nvSpPr>
          <p:cNvPr id="11" name="TextBox 11"/>
          <p:cNvSpPr txBox="1"/>
          <p:nvPr/>
        </p:nvSpPr>
        <p:spPr>
          <a:xfrm>
            <a:off x="10418276" y="6685435"/>
            <a:ext cx="3243161"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Specialization</a:t>
            </a:r>
          </a:p>
        </p:txBody>
      </p:sp>
      <p:sp>
        <p:nvSpPr>
          <p:cNvPr id="12" name="AutoShape 1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13" name="AutoShape 1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4" name="AutoShape 1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8584609"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7" name="TextBox 17"/>
          <p:cNvSpPr txBox="1"/>
          <p:nvPr/>
        </p:nvSpPr>
        <p:spPr>
          <a:xfrm>
            <a:off x="10418276" y="1892691"/>
            <a:ext cx="3918602" cy="962660"/>
          </a:xfrm>
          <a:prstGeom prst="rect">
            <a:avLst/>
          </a:prstGeom>
        </p:spPr>
        <p:txBody>
          <a:bodyPr lIns="0" tIns="0" rIns="0" bIns="0" rtlCol="0" anchor="t">
            <a:spAutoFit/>
          </a:bodyPr>
          <a:lstStyle/>
          <a:p>
            <a:pPr algn="l">
              <a:lnSpc>
                <a:spcPts val="7840"/>
              </a:lnSpc>
            </a:pPr>
            <a:r>
              <a:rPr lang="en-US" sz="5600" spc="-196" dirty="0">
                <a:solidFill>
                  <a:srgbClr val="A84B2D"/>
                </a:solidFill>
                <a:latin typeface="The Seasons"/>
              </a:rPr>
              <a:t>About me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306050" y="2022860"/>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73200" y="2022860"/>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3" name="TextBox 13"/>
          <p:cNvSpPr txBox="1"/>
          <p:nvPr/>
        </p:nvSpPr>
        <p:spPr>
          <a:xfrm>
            <a:off x="2662498" y="2013335"/>
            <a:ext cx="6702232" cy="22193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Client Testimonials</a:t>
            </a:r>
          </a:p>
        </p:txBody>
      </p:sp>
      <p:sp>
        <p:nvSpPr>
          <p:cNvPr id="14" name="TextBox 14"/>
          <p:cNvSpPr txBox="1"/>
          <p:nvPr/>
        </p:nvSpPr>
        <p:spPr>
          <a:xfrm>
            <a:off x="10591800" y="5450107"/>
            <a:ext cx="5033702"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The professionalism and expertise of our real estate agent shone through in every aspect of the property buying process. They made it an effortless experience.</a:t>
            </a:r>
          </a:p>
        </p:txBody>
      </p:sp>
      <p:sp>
        <p:nvSpPr>
          <p:cNvPr id="15" name="TextBox 15"/>
          <p:cNvSpPr txBox="1"/>
          <p:nvPr/>
        </p:nvSpPr>
        <p:spPr>
          <a:xfrm>
            <a:off x="2662498" y="5450107"/>
            <a:ext cx="5482738"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This real estate professional provided invaluable guidance in managing our property portfolio. Their insight and support greatly enhanced our investments.</a:t>
            </a:r>
          </a:p>
        </p:txBody>
      </p:sp>
      <p:sp>
        <p:nvSpPr>
          <p:cNvPr id="16" name="TextBox 16"/>
          <p:cNvSpPr txBox="1"/>
          <p:nvPr/>
        </p:nvSpPr>
        <p:spPr>
          <a:xfrm>
            <a:off x="10591800"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Taylor Alonso</a:t>
            </a:r>
          </a:p>
        </p:txBody>
      </p:sp>
      <p:sp>
        <p:nvSpPr>
          <p:cNvPr id="17" name="TextBox 17"/>
          <p:cNvSpPr txBox="1"/>
          <p:nvPr/>
        </p:nvSpPr>
        <p:spPr>
          <a:xfrm>
            <a:off x="2662498"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Reese Miller</a:t>
            </a:r>
          </a:p>
        </p:txBody>
      </p:sp>
      <p:sp>
        <p:nvSpPr>
          <p:cNvPr id="18" name="TextBox 18"/>
          <p:cNvSpPr txBox="1"/>
          <p:nvPr/>
        </p:nvSpPr>
        <p:spPr>
          <a:xfrm>
            <a:off x="10591800"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
        <p:nvSpPr>
          <p:cNvPr id="19" name="TextBox 19"/>
          <p:cNvSpPr txBox="1"/>
          <p:nvPr/>
        </p:nvSpPr>
        <p:spPr>
          <a:xfrm>
            <a:off x="2662498"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2073299" y="3078808"/>
            <a:ext cx="14141427" cy="5561943"/>
            <a:chOff x="0" y="0"/>
            <a:chExt cx="3724491" cy="1464874"/>
          </a:xfrm>
        </p:grpSpPr>
        <p:sp>
          <p:nvSpPr>
            <p:cNvPr id="13" name="Freeform 13"/>
            <p:cNvSpPr/>
            <p:nvPr/>
          </p:nvSpPr>
          <p:spPr>
            <a:xfrm>
              <a:off x="0" y="0"/>
              <a:ext cx="3724491" cy="1464874"/>
            </a:xfrm>
            <a:custGeom>
              <a:avLst/>
              <a:gdLst/>
              <a:ahLst/>
              <a:cxnLst/>
              <a:rect l="l" t="t" r="r" b="b"/>
              <a:pathLst>
                <a:path w="3724491" h="1464874">
                  <a:moveTo>
                    <a:pt x="0" y="0"/>
                  </a:moveTo>
                  <a:lnTo>
                    <a:pt x="3724491" y="0"/>
                  </a:lnTo>
                  <a:lnTo>
                    <a:pt x="3724491" y="1464874"/>
                  </a:lnTo>
                  <a:lnTo>
                    <a:pt x="0" y="1464874"/>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47625"/>
              <a:ext cx="3724491" cy="1512499"/>
            </a:xfrm>
            <a:prstGeom prst="rect">
              <a:avLst/>
            </a:prstGeom>
          </p:spPr>
          <p:txBody>
            <a:bodyPr lIns="50800" tIns="50800" rIns="50800" bIns="50800" rtlCol="0" anchor="ctr"/>
            <a:lstStyle/>
            <a:p>
              <a:pPr algn="ctr">
                <a:lnSpc>
                  <a:spcPts val="3361"/>
                </a:lnSpc>
              </a:pPr>
              <a:endParaRPr/>
            </a:p>
          </p:txBody>
        </p:sp>
      </p:grpSp>
      <p:sp>
        <p:nvSpPr>
          <p:cNvPr id="15" name="AutoShape 15"/>
          <p:cNvSpPr/>
          <p:nvPr/>
        </p:nvSpPr>
        <p:spPr>
          <a:xfrm flipV="1">
            <a:off x="9144013" y="3106481"/>
            <a:ext cx="0" cy="5534270"/>
          </a:xfrm>
          <a:prstGeom prst="line">
            <a:avLst/>
          </a:prstGeom>
          <a:ln w="38100" cap="flat">
            <a:solidFill>
              <a:srgbClr val="1E1E1E"/>
            </a:solidFill>
            <a:prstDash val="solid"/>
            <a:headEnd type="none" w="sm" len="sm"/>
            <a:tailEnd type="none" w="sm" len="sm"/>
          </a:ln>
        </p:spPr>
      </p:sp>
      <p:sp>
        <p:nvSpPr>
          <p:cNvPr id="16" name="AutoShape 16"/>
          <p:cNvSpPr/>
          <p:nvPr/>
        </p:nvSpPr>
        <p:spPr>
          <a:xfrm flipH="1">
            <a:off x="2073299" y="5840730"/>
            <a:ext cx="14109842" cy="19050"/>
          </a:xfrm>
          <a:prstGeom prst="line">
            <a:avLst/>
          </a:prstGeom>
          <a:ln w="38100" cap="flat">
            <a:solidFill>
              <a:srgbClr val="1E1E1E"/>
            </a:solidFill>
            <a:prstDash val="solid"/>
            <a:headEnd type="none" w="sm" len="sm"/>
            <a:tailEnd type="none" w="sm" len="sm"/>
          </a:ln>
        </p:spPr>
      </p:sp>
      <p:sp>
        <p:nvSpPr>
          <p:cNvPr id="17" name="TextBox 17"/>
          <p:cNvSpPr txBox="1"/>
          <p:nvPr/>
        </p:nvSpPr>
        <p:spPr>
          <a:xfrm>
            <a:off x="5048419" y="1531948"/>
            <a:ext cx="8229288" cy="972185"/>
          </a:xfrm>
          <a:prstGeom prst="rect">
            <a:avLst/>
          </a:prstGeom>
        </p:spPr>
        <p:txBody>
          <a:bodyPr lIns="0" tIns="0" rIns="0" bIns="0" rtlCol="0" anchor="t">
            <a:spAutoFit/>
          </a:bodyPr>
          <a:lstStyle/>
          <a:p>
            <a:pPr algn="ctr">
              <a:lnSpc>
                <a:spcPts val="7840"/>
              </a:lnSpc>
            </a:pPr>
            <a:r>
              <a:rPr lang="en-US" sz="5600" spc="-196">
                <a:solidFill>
                  <a:srgbClr val="A84B2D"/>
                </a:solidFill>
                <a:latin typeface="The Seasons Bold"/>
              </a:rPr>
              <a:t>Sales Process Timeline</a:t>
            </a:r>
          </a:p>
        </p:txBody>
      </p:sp>
      <p:sp>
        <p:nvSpPr>
          <p:cNvPr id="18" name="TextBox 18"/>
          <p:cNvSpPr txBox="1"/>
          <p:nvPr/>
        </p:nvSpPr>
        <p:spPr>
          <a:xfrm>
            <a:off x="3659720" y="3736253"/>
            <a:ext cx="314223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Schedule a call</a:t>
            </a:r>
          </a:p>
        </p:txBody>
      </p:sp>
      <p:sp>
        <p:nvSpPr>
          <p:cNvPr id="19" name="TextBox 19"/>
          <p:cNvSpPr txBox="1"/>
          <p:nvPr/>
        </p:nvSpPr>
        <p:spPr>
          <a:xfrm>
            <a:off x="2742906" y="3736253"/>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01</a:t>
            </a:r>
          </a:p>
        </p:txBody>
      </p:sp>
      <p:sp>
        <p:nvSpPr>
          <p:cNvPr id="20" name="TextBox 20"/>
          <p:cNvSpPr txBox="1"/>
          <p:nvPr/>
        </p:nvSpPr>
        <p:spPr>
          <a:xfrm>
            <a:off x="9827297" y="3569584"/>
            <a:ext cx="64762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02</a:t>
            </a:r>
          </a:p>
        </p:txBody>
      </p:sp>
      <p:sp>
        <p:nvSpPr>
          <p:cNvPr id="21" name="TextBox 21"/>
          <p:cNvSpPr txBox="1"/>
          <p:nvPr/>
        </p:nvSpPr>
        <p:spPr>
          <a:xfrm>
            <a:off x="2742906" y="6536055"/>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03</a:t>
            </a:r>
          </a:p>
        </p:txBody>
      </p:sp>
      <p:sp>
        <p:nvSpPr>
          <p:cNvPr id="22" name="TextBox 22"/>
          <p:cNvSpPr txBox="1"/>
          <p:nvPr/>
        </p:nvSpPr>
        <p:spPr>
          <a:xfrm>
            <a:off x="9827297" y="6551811"/>
            <a:ext cx="783084"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04</a:t>
            </a:r>
          </a:p>
        </p:txBody>
      </p:sp>
      <p:sp>
        <p:nvSpPr>
          <p:cNvPr id="23" name="TextBox 23"/>
          <p:cNvSpPr txBox="1"/>
          <p:nvPr/>
        </p:nvSpPr>
        <p:spPr>
          <a:xfrm>
            <a:off x="3659720" y="6650355"/>
            <a:ext cx="4500171" cy="409608"/>
          </a:xfrm>
          <a:prstGeom prst="rect">
            <a:avLst/>
          </a:prstGeom>
        </p:spPr>
        <p:txBody>
          <a:bodyPr lIns="0" tIns="0" rIns="0" bIns="0" rtlCol="0" anchor="t">
            <a:spAutoFit/>
          </a:bodyPr>
          <a:lstStyle/>
          <a:p>
            <a:pPr algn="l">
              <a:lnSpc>
                <a:spcPts val="3001"/>
              </a:lnSpc>
            </a:pPr>
            <a:r>
              <a:rPr lang="en-US" sz="3001" spc="-75">
                <a:solidFill>
                  <a:srgbClr val="1E1E1E"/>
                </a:solidFill>
                <a:latin typeface="Be Vietnam Ultra-Bold"/>
              </a:rPr>
              <a:t>Look at houses for sale</a:t>
            </a:r>
          </a:p>
        </p:txBody>
      </p:sp>
      <p:sp>
        <p:nvSpPr>
          <p:cNvPr id="24" name="TextBox 24"/>
          <p:cNvSpPr txBox="1"/>
          <p:nvPr/>
        </p:nvSpPr>
        <p:spPr>
          <a:xfrm>
            <a:off x="10610381" y="3683884"/>
            <a:ext cx="4767671" cy="728378"/>
          </a:xfrm>
          <a:prstGeom prst="rect">
            <a:avLst/>
          </a:prstGeom>
        </p:spPr>
        <p:txBody>
          <a:bodyPr lIns="0" tIns="0" rIns="0" bIns="0" rtlCol="0" anchor="t">
            <a:spAutoFit/>
          </a:bodyPr>
          <a:lstStyle/>
          <a:p>
            <a:pPr algn="l">
              <a:lnSpc>
                <a:spcPts val="2801"/>
              </a:lnSpc>
            </a:pPr>
            <a:r>
              <a:rPr lang="en-US" sz="2801" spc="-70">
                <a:solidFill>
                  <a:srgbClr val="1E1E1E"/>
                </a:solidFill>
                <a:latin typeface="Be Vietnam Ultra-Bold"/>
              </a:rPr>
              <a:t>Choose the time of the meeting</a:t>
            </a:r>
          </a:p>
        </p:txBody>
      </p:sp>
      <p:sp>
        <p:nvSpPr>
          <p:cNvPr id="25" name="TextBox 25"/>
          <p:cNvSpPr txBox="1"/>
          <p:nvPr/>
        </p:nvSpPr>
        <p:spPr>
          <a:xfrm>
            <a:off x="10610381" y="6559443"/>
            <a:ext cx="4078429"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Sign the contract</a:t>
            </a:r>
          </a:p>
        </p:txBody>
      </p:sp>
      <p:sp>
        <p:nvSpPr>
          <p:cNvPr id="26" name="TextBox 26"/>
          <p:cNvSpPr txBox="1"/>
          <p:nvPr/>
        </p:nvSpPr>
        <p:spPr>
          <a:xfrm>
            <a:off x="3659720" y="4399865"/>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Initiate the process by arranging a call to discuss your property needs and preferences.</a:t>
            </a:r>
          </a:p>
        </p:txBody>
      </p:sp>
      <p:sp>
        <p:nvSpPr>
          <p:cNvPr id="27" name="TextBox 27"/>
          <p:cNvSpPr txBox="1"/>
          <p:nvPr/>
        </p:nvSpPr>
        <p:spPr>
          <a:xfrm>
            <a:off x="10610381" y="4557046"/>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Select a convenient time for a face-to-face meeting to explore available properties.</a:t>
            </a:r>
          </a:p>
        </p:txBody>
      </p:sp>
      <p:sp>
        <p:nvSpPr>
          <p:cNvPr id="28" name="TextBox 28"/>
          <p:cNvSpPr txBox="1"/>
          <p:nvPr/>
        </p:nvSpPr>
        <p:spPr>
          <a:xfrm>
            <a:off x="3659720" y="7202838"/>
            <a:ext cx="5067618" cy="701675"/>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Together, we'll visit potential homes for sale, ensuring they align with your criteria.</a:t>
            </a:r>
          </a:p>
        </p:txBody>
      </p:sp>
      <p:sp>
        <p:nvSpPr>
          <p:cNvPr id="29" name="TextBox 29"/>
          <p:cNvSpPr txBox="1"/>
          <p:nvPr/>
        </p:nvSpPr>
        <p:spPr>
          <a:xfrm>
            <a:off x="10610381" y="7185084"/>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Once you've found your dream property, we'll guide you through the contract signing process.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grpSp>
        <p:nvGrpSpPr>
          <p:cNvPr id="3" name="Group 3"/>
          <p:cNvGrpSpPr/>
          <p:nvPr/>
        </p:nvGrpSpPr>
        <p:grpSpPr>
          <a:xfrm>
            <a:off x="1047750" y="762000"/>
            <a:ext cx="16211550" cy="2068127"/>
            <a:chOff x="0" y="0"/>
            <a:chExt cx="4269709" cy="544692"/>
          </a:xfrm>
        </p:grpSpPr>
        <p:sp>
          <p:nvSpPr>
            <p:cNvPr id="4" name="Freeform 4"/>
            <p:cNvSpPr/>
            <p:nvPr/>
          </p:nvSpPr>
          <p:spPr>
            <a:xfrm>
              <a:off x="0" y="0"/>
              <a:ext cx="4269709" cy="544692"/>
            </a:xfrm>
            <a:custGeom>
              <a:avLst/>
              <a:gdLst/>
              <a:ahLst/>
              <a:cxnLst/>
              <a:rect l="l" t="t" r="r" b="b"/>
              <a:pathLst>
                <a:path w="4269709" h="544692">
                  <a:moveTo>
                    <a:pt x="0" y="0"/>
                  </a:moveTo>
                  <a:lnTo>
                    <a:pt x="4269709" y="0"/>
                  </a:lnTo>
                  <a:lnTo>
                    <a:pt x="4269709" y="544692"/>
                  </a:lnTo>
                  <a:lnTo>
                    <a:pt x="0" y="544692"/>
                  </a:lnTo>
                  <a:close/>
                </a:path>
              </a:pathLst>
            </a:custGeom>
            <a:solidFill>
              <a:srgbClr val="A84B2D"/>
            </a:solidFill>
          </p:spPr>
        </p:sp>
        <p:sp>
          <p:nvSpPr>
            <p:cNvPr id="5" name="TextBox 5"/>
            <p:cNvSpPr txBox="1"/>
            <p:nvPr/>
          </p:nvSpPr>
          <p:spPr>
            <a:xfrm>
              <a:off x="0" y="-47625"/>
              <a:ext cx="4269709" cy="592317"/>
            </a:xfrm>
            <a:prstGeom prst="rect">
              <a:avLst/>
            </a:prstGeom>
          </p:spPr>
          <p:txBody>
            <a:bodyPr lIns="50800" tIns="50800" rIns="50800" bIns="50800" rtlCol="0" anchor="ctr"/>
            <a:lstStyle/>
            <a:p>
              <a:pPr algn="ctr">
                <a:lnSpc>
                  <a:spcPts val="3361"/>
                </a:lnSpc>
              </a:pPr>
              <a:endParaRPr/>
            </a:p>
          </p:txBody>
        </p:sp>
      </p:grpSp>
      <p:sp>
        <p:nvSpPr>
          <p:cNvPr id="6" name="AutoShape 6"/>
          <p:cNvSpPr/>
          <p:nvPr/>
        </p:nvSpPr>
        <p:spPr>
          <a:xfrm>
            <a:off x="1047750" y="2830127"/>
            <a:ext cx="16200521" cy="0"/>
          </a:xfrm>
          <a:prstGeom prst="line">
            <a:avLst/>
          </a:prstGeom>
          <a:ln w="38100" cap="flat">
            <a:solidFill>
              <a:srgbClr val="1E1E1E"/>
            </a:solidFill>
            <a:prstDash val="solid"/>
            <a:headEnd type="none" w="sm" len="sm"/>
            <a:tailEnd type="none" w="sm" len="sm"/>
          </a:ln>
        </p:spPr>
      </p:sp>
      <p:sp>
        <p:nvSpPr>
          <p:cNvPr id="7" name="AutoShape 7"/>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9" name="AutoShape 9"/>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8550543" y="2849177"/>
            <a:ext cx="0" cy="6659016"/>
          </a:xfrm>
          <a:prstGeom prst="line">
            <a:avLst/>
          </a:prstGeom>
          <a:ln w="38100" cap="flat">
            <a:solidFill>
              <a:srgbClr val="1E1E1E"/>
            </a:solidFill>
            <a:prstDash val="solid"/>
            <a:headEnd type="none" w="sm" len="sm"/>
            <a:tailEnd type="none" w="sm" len="sm"/>
          </a:ln>
        </p:spPr>
      </p:sp>
      <p:grpSp>
        <p:nvGrpSpPr>
          <p:cNvPr id="11" name="Group 11"/>
          <p:cNvGrpSpPr/>
          <p:nvPr/>
        </p:nvGrpSpPr>
        <p:grpSpPr>
          <a:xfrm>
            <a:off x="2004806" y="3339236"/>
            <a:ext cx="5789387" cy="5407905"/>
            <a:chOff x="0" y="0"/>
            <a:chExt cx="660400" cy="616884"/>
          </a:xfrm>
        </p:grpSpPr>
        <p:sp>
          <p:nvSpPr>
            <p:cNvPr id="12" name="Freeform 12"/>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2"/>
              <a:stretch>
                <a:fillRect l="-114631" t="-33904" r="-8790" b="-635"/>
              </a:stretch>
            </a:blipFill>
            <a:ln w="38100" cap="sq">
              <a:solidFill>
                <a:srgbClr val="000000"/>
              </a:solidFill>
              <a:prstDash val="solid"/>
              <a:miter/>
            </a:ln>
          </p:spPr>
        </p:sp>
      </p:grpSp>
      <p:grpSp>
        <p:nvGrpSpPr>
          <p:cNvPr id="13" name="Group 13"/>
          <p:cNvGrpSpPr/>
          <p:nvPr/>
        </p:nvGrpSpPr>
        <p:grpSpPr>
          <a:xfrm>
            <a:off x="10000703" y="3339236"/>
            <a:ext cx="5789387" cy="5407905"/>
            <a:chOff x="0" y="0"/>
            <a:chExt cx="660400" cy="616884"/>
          </a:xfrm>
        </p:grpSpPr>
        <p:sp>
          <p:nvSpPr>
            <p:cNvPr id="14" name="Freeform 14"/>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3"/>
              <a:stretch>
                <a:fillRect l="-20101" r="-20101"/>
              </a:stretch>
            </a:blipFill>
            <a:ln w="38100" cap="sq">
              <a:solidFill>
                <a:srgbClr val="000000"/>
              </a:solidFill>
              <a:prstDash val="solid"/>
              <a:miter/>
            </a:ln>
          </p:spPr>
        </p:sp>
      </p:grpSp>
      <p:grpSp>
        <p:nvGrpSpPr>
          <p:cNvPr id="15" name="Group 15"/>
          <p:cNvGrpSpPr/>
          <p:nvPr/>
        </p:nvGrpSpPr>
        <p:grpSpPr>
          <a:xfrm>
            <a:off x="2004806" y="3768120"/>
            <a:ext cx="1375380" cy="137538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8" name="Group 18"/>
          <p:cNvGrpSpPr/>
          <p:nvPr/>
        </p:nvGrpSpPr>
        <p:grpSpPr>
          <a:xfrm>
            <a:off x="10000703" y="3768120"/>
            <a:ext cx="1375380" cy="137538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1" name="TextBox 21"/>
          <p:cNvSpPr txBox="1"/>
          <p:nvPr/>
        </p:nvSpPr>
        <p:spPr>
          <a:xfrm>
            <a:off x="5792884" y="1254726"/>
            <a:ext cx="6702232" cy="1114425"/>
          </a:xfrm>
          <a:prstGeom prst="rect">
            <a:avLst/>
          </a:prstGeom>
        </p:spPr>
        <p:txBody>
          <a:bodyPr lIns="0" tIns="0" rIns="0" bIns="0" rtlCol="0" anchor="t">
            <a:spAutoFit/>
          </a:bodyPr>
          <a:lstStyle/>
          <a:p>
            <a:pPr algn="ctr">
              <a:lnSpc>
                <a:spcPts val="8640"/>
              </a:lnSpc>
            </a:pPr>
            <a:r>
              <a:rPr lang="en-US" sz="7200" spc="-252">
                <a:solidFill>
                  <a:srgbClr val="E8E5DA"/>
                </a:solidFill>
                <a:latin typeface="The Seasons Bold"/>
              </a:rPr>
              <a:t>Listing for sale</a:t>
            </a:r>
          </a:p>
        </p:txBody>
      </p:sp>
      <p:sp>
        <p:nvSpPr>
          <p:cNvPr id="22" name="TextBox 22"/>
          <p:cNvSpPr txBox="1"/>
          <p:nvPr/>
        </p:nvSpPr>
        <p:spPr>
          <a:xfrm>
            <a:off x="2480764" y="4065301"/>
            <a:ext cx="589924"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
        <p:nvSpPr>
          <p:cNvPr id="23" name="TextBox 23"/>
          <p:cNvSpPr txBox="1"/>
          <p:nvPr/>
        </p:nvSpPr>
        <p:spPr>
          <a:xfrm>
            <a:off x="10464456" y="4065301"/>
            <a:ext cx="614331"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144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2157" t="-32850" r="-15048"/>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1985271"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3572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32277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Prime suburban location near schools and parks.</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$350,000 – Great value for the area</a:t>
            </a:r>
          </a:p>
        </p:txBody>
      </p:sp>
      <p:sp>
        <p:nvSpPr>
          <p:cNvPr id="21" name="TextBox 21"/>
          <p:cNvSpPr txBox="1"/>
          <p:nvPr/>
        </p:nvSpPr>
        <p:spPr>
          <a:xfrm>
            <a:off x="2089927" y="7191925"/>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 bed, 2.5 bath, spacious yard, pool, modern kitchen.</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623215"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5179824"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5179824" cy="0"/>
          </a:xfrm>
          <a:prstGeom prst="line">
            <a:avLst/>
          </a:prstGeom>
          <a:ln w="38100" cap="flat">
            <a:solidFill>
              <a:srgbClr val="1E1E1E"/>
            </a:solidFill>
            <a:prstDash val="solid"/>
            <a:headEnd type="none" w="sm" len="sm"/>
            <a:tailEnd type="none" w="sm" len="sm"/>
          </a:ln>
        </p:spPr>
      </p:sp>
      <p:grpSp>
        <p:nvGrpSpPr>
          <p:cNvPr id="18" name="群組 17">
            <a:extLst>
              <a:ext uri="{FF2B5EF4-FFF2-40B4-BE49-F238E27FC236}">
                <a16:creationId xmlns:a16="http://schemas.microsoft.com/office/drawing/2014/main" id="{E7581803-6B4F-4FC8-AB86-1FF062B9440E}"/>
              </a:ext>
            </a:extLst>
          </p:cNvPr>
          <p:cNvGrpSpPr/>
          <p:nvPr/>
        </p:nvGrpSpPr>
        <p:grpSpPr>
          <a:xfrm>
            <a:off x="10616367" y="1473176"/>
            <a:ext cx="5461786" cy="7294015"/>
            <a:chOff x="9556356" y="0"/>
            <a:chExt cx="7702944" cy="10287000"/>
          </a:xfrm>
        </p:grpSpPr>
        <p:grpSp>
          <p:nvGrpSpPr>
            <p:cNvPr id="4" name="Group 4"/>
            <p:cNvGrpSpPr/>
            <p:nvPr/>
          </p:nvGrpSpPr>
          <p:grpSpPr>
            <a:xfrm>
              <a:off x="9556356" y="0"/>
              <a:ext cx="7702944" cy="10287000"/>
              <a:chOff x="0" y="0"/>
              <a:chExt cx="2028759" cy="2709333"/>
            </a:xfrm>
          </p:grpSpPr>
          <p:sp>
            <p:nvSpPr>
              <p:cNvPr id="5" name="Freeform 5"/>
              <p:cNvSpPr/>
              <p:nvPr/>
            </p:nvSpPr>
            <p:spPr>
              <a:xfrm>
                <a:off x="0" y="0"/>
                <a:ext cx="2028759" cy="2709333"/>
              </a:xfrm>
              <a:custGeom>
                <a:avLst/>
                <a:gdLst/>
                <a:ahLst/>
                <a:cxnLst/>
                <a:rect l="l" t="t" r="r" b="b"/>
                <a:pathLst>
                  <a:path w="2028759" h="2709333">
                    <a:moveTo>
                      <a:pt x="0" y="0"/>
                    </a:moveTo>
                    <a:lnTo>
                      <a:pt x="2028759" y="0"/>
                    </a:lnTo>
                    <a:lnTo>
                      <a:pt x="2028759" y="2709333"/>
                    </a:lnTo>
                    <a:lnTo>
                      <a:pt x="0" y="2709333"/>
                    </a:lnTo>
                    <a:close/>
                  </a:path>
                </a:pathLst>
              </a:custGeom>
              <a:solidFill>
                <a:srgbClr val="A84B2D"/>
              </a:solidFill>
            </p:spPr>
          </p:sp>
          <p:sp>
            <p:nvSpPr>
              <p:cNvPr id="6" name="TextBox 6"/>
              <p:cNvSpPr txBox="1"/>
              <p:nvPr/>
            </p:nvSpPr>
            <p:spPr>
              <a:xfrm>
                <a:off x="0" y="-38100"/>
                <a:ext cx="2028759" cy="2747433"/>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0498893" y="974271"/>
              <a:ext cx="5836920" cy="8338457"/>
              <a:chOff x="0" y="0"/>
              <a:chExt cx="4445000" cy="6350000"/>
            </a:xfrm>
            <a:solidFill>
              <a:schemeClr val="bg1"/>
            </a:solidFill>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sp>
        <p:nvSpPr>
          <p:cNvPr id="11" name="TextBox 11"/>
          <p:cNvSpPr txBox="1"/>
          <p:nvPr/>
        </p:nvSpPr>
        <p:spPr>
          <a:xfrm>
            <a:off x="1639634" y="2485048"/>
            <a:ext cx="7824206" cy="1419684"/>
          </a:xfrm>
          <a:prstGeom prst="rect">
            <a:avLst/>
          </a:prstGeom>
        </p:spPr>
        <p:txBody>
          <a:bodyPr wrap="square" lIns="0" tIns="0" rIns="0" bIns="0" rtlCol="0" anchor="t">
            <a:spAutoFit/>
          </a:bodyPr>
          <a:lstStyle/>
          <a:p>
            <a:pPr algn="l">
              <a:lnSpc>
                <a:spcPts val="10999"/>
              </a:lnSpc>
            </a:pPr>
            <a:r>
              <a:rPr lang="zh-TW" altLang="en-US" sz="12000" spc="-299" dirty="0">
                <a:solidFill>
                  <a:srgbClr val="A84B2D"/>
                </a:solidFill>
                <a:latin typeface="漢儀新蒂蠟筆體" panose="02000500000000000000" pitchFamily="2" charset="-120"/>
                <a:ea typeface="漢儀新蒂蠟筆體" panose="02000500000000000000" pitchFamily="2" charset="-120"/>
              </a:rPr>
              <a:t>租中自有黃金屋</a:t>
            </a:r>
            <a:endParaRPr lang="en-US" sz="12000" spc="-299" dirty="0">
              <a:solidFill>
                <a:srgbClr val="A84B2D"/>
              </a:solidFill>
              <a:latin typeface="漢儀新蒂蠟筆體" panose="02000500000000000000" pitchFamily="2" charset="-120"/>
              <a:ea typeface="漢儀新蒂蠟筆體" panose="02000500000000000000" pitchFamily="2" charset="-120"/>
            </a:endParaRPr>
          </a:p>
        </p:txBody>
      </p:sp>
      <p:sp>
        <p:nvSpPr>
          <p:cNvPr id="12" name="TextBox 12"/>
          <p:cNvSpPr txBox="1"/>
          <p:nvPr/>
        </p:nvSpPr>
        <p:spPr>
          <a:xfrm>
            <a:off x="1716058" y="5306778"/>
            <a:ext cx="5410199" cy="4231928"/>
          </a:xfrm>
          <a:prstGeom prst="rect">
            <a:avLst/>
          </a:prstGeom>
        </p:spPr>
        <p:txBody>
          <a:bodyPr wrap="square" lIns="0" tIns="0" rIns="0" bIns="0" rtlCol="0" anchor="t">
            <a:spAutoFit/>
          </a:bodyPr>
          <a:lstStyle/>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指導老師：蒯思齊 教授</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組長：</a:t>
            </a:r>
            <a:r>
              <a:rPr lang="en-US" altLang="zh-TW" sz="5400" dirty="0">
                <a:solidFill>
                  <a:srgbClr val="1E1E1E"/>
                </a:solidFill>
                <a:latin typeface="漢儀新蒂蠟筆體" panose="02000500000000000000" pitchFamily="2" charset="-120"/>
                <a:ea typeface="漢儀新蒂蠟筆體" panose="02000500000000000000" pitchFamily="2" charset="-120"/>
              </a:rPr>
              <a:t>11046008 </a:t>
            </a:r>
            <a:r>
              <a:rPr lang="zh-TW" altLang="en-US" sz="5400" dirty="0">
                <a:solidFill>
                  <a:srgbClr val="1E1E1E"/>
                </a:solidFill>
                <a:latin typeface="漢儀新蒂蠟筆體" panose="02000500000000000000" pitchFamily="2" charset="-120"/>
                <a:ea typeface="漢儀新蒂蠟筆體" panose="02000500000000000000" pitchFamily="2" charset="-120"/>
              </a:rPr>
              <a:t>郭育廷</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組員：</a:t>
            </a:r>
            <a:r>
              <a:rPr lang="en-US" altLang="zh-TW" sz="5400" dirty="0">
                <a:solidFill>
                  <a:srgbClr val="1E1E1E"/>
                </a:solidFill>
                <a:latin typeface="漢儀新蒂蠟筆體" panose="02000500000000000000" pitchFamily="2" charset="-120"/>
                <a:ea typeface="漢儀新蒂蠟筆體" panose="02000500000000000000" pitchFamily="2" charset="-120"/>
              </a:rPr>
              <a:t>11046016  </a:t>
            </a:r>
            <a:r>
              <a:rPr lang="zh-TW" altLang="en-US" sz="5400" dirty="0">
                <a:solidFill>
                  <a:srgbClr val="1E1E1E"/>
                </a:solidFill>
                <a:latin typeface="漢儀新蒂蠟筆體" panose="02000500000000000000" pitchFamily="2" charset="-120"/>
                <a:ea typeface="漢儀新蒂蠟筆體" panose="02000500000000000000" pitchFamily="2" charset="-120"/>
              </a:rPr>
              <a:t>廖芸珮</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11046028  </a:t>
            </a:r>
            <a:r>
              <a:rPr lang="zh-TW" altLang="en-US" sz="5400" dirty="0">
                <a:solidFill>
                  <a:srgbClr val="1E1E1E"/>
                </a:solidFill>
                <a:latin typeface="漢儀新蒂蠟筆體" panose="02000500000000000000" pitchFamily="2" charset="-120"/>
                <a:ea typeface="漢儀新蒂蠟筆體" panose="02000500000000000000" pitchFamily="2" charset="-120"/>
              </a:rPr>
              <a:t>蘇櫟</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11046030  </a:t>
            </a:r>
            <a:r>
              <a:rPr lang="zh-TW" altLang="en-US" sz="5400" dirty="0">
                <a:solidFill>
                  <a:srgbClr val="1E1E1E"/>
                </a:solidFill>
                <a:latin typeface="漢儀新蒂蠟筆體" panose="02000500000000000000" pitchFamily="2" charset="-120"/>
                <a:ea typeface="漢儀新蒂蠟筆體" panose="02000500000000000000" pitchFamily="2" charset="-120"/>
              </a:rPr>
              <a:t>黃薪橙</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11046034  </a:t>
            </a:r>
            <a:r>
              <a:rPr lang="zh-TW" altLang="en-US" sz="5400" dirty="0">
                <a:solidFill>
                  <a:srgbClr val="1E1E1E"/>
                </a:solidFill>
                <a:latin typeface="漢儀新蒂蠟筆體" panose="02000500000000000000" pitchFamily="2" charset="-120"/>
                <a:ea typeface="漢儀新蒂蠟筆體" panose="02000500000000000000" pitchFamily="2" charset="-120"/>
              </a:rPr>
              <a:t>陳玉函</a:t>
            </a:r>
            <a:endParaRPr lang="en-US" sz="5400" dirty="0">
              <a:solidFill>
                <a:srgbClr val="1E1E1E"/>
              </a:solidFill>
              <a:latin typeface="漢儀新蒂蠟筆體" panose="02000500000000000000" pitchFamily="2" charset="-120"/>
              <a:ea typeface="漢儀新蒂蠟筆體" panose="02000500000000000000" pitchFamily="2" charset="-120"/>
            </a:endParaRPr>
          </a:p>
        </p:txBody>
      </p:sp>
      <p:sp>
        <p:nvSpPr>
          <p:cNvPr id="13" name="TextBox 13"/>
          <p:cNvSpPr txBox="1"/>
          <p:nvPr/>
        </p:nvSpPr>
        <p:spPr>
          <a:xfrm>
            <a:off x="1716058" y="4530091"/>
            <a:ext cx="4642631" cy="486352"/>
          </a:xfrm>
          <a:prstGeom prst="rect">
            <a:avLst/>
          </a:prstGeom>
        </p:spPr>
        <p:txBody>
          <a:bodyPr wrap="square" lIns="0" tIns="0" rIns="0" bIns="0" rtlCol="0" anchor="t">
            <a:spAutoFit/>
          </a:bodyPr>
          <a:lstStyle/>
          <a:p>
            <a:pPr algn="l">
              <a:lnSpc>
                <a:spcPts val="2800"/>
              </a:lnSpc>
            </a:pPr>
            <a:r>
              <a:rPr lang="zh-TW" altLang="en-US" sz="7200" dirty="0">
                <a:solidFill>
                  <a:srgbClr val="1E1E1E"/>
                </a:solidFill>
                <a:latin typeface="漢儀新蒂蠟筆體" panose="02000500000000000000" pitchFamily="2" charset="-120"/>
                <a:ea typeface="漢儀新蒂蠟筆體" panose="02000500000000000000" pitchFamily="2" charset="-120"/>
              </a:rPr>
              <a:t>四技　第</a:t>
            </a:r>
            <a:r>
              <a:rPr lang="en-US" altLang="zh-TW" sz="7200" dirty="0">
                <a:solidFill>
                  <a:srgbClr val="1E1E1E"/>
                </a:solidFill>
                <a:latin typeface="漢儀新蒂蠟筆體" panose="02000500000000000000" pitchFamily="2" charset="-120"/>
                <a:ea typeface="漢儀新蒂蠟筆體" panose="02000500000000000000" pitchFamily="2" charset="-120"/>
              </a:rPr>
              <a:t>113402</a:t>
            </a:r>
            <a:r>
              <a:rPr lang="zh-TW" altLang="en-US" sz="7200" dirty="0">
                <a:solidFill>
                  <a:srgbClr val="1E1E1E"/>
                </a:solidFill>
                <a:latin typeface="漢儀新蒂蠟筆體" panose="02000500000000000000" pitchFamily="2" charset="-120"/>
                <a:ea typeface="漢儀新蒂蠟筆體" panose="02000500000000000000" pitchFamily="2" charset="-120"/>
              </a:rPr>
              <a:t>組</a:t>
            </a:r>
            <a:endParaRPr lang="en-US" sz="7200" dirty="0">
              <a:solidFill>
                <a:srgbClr val="1E1E1E"/>
              </a:solidFill>
              <a:latin typeface="漢儀新蒂蠟筆體" panose="02000500000000000000" pitchFamily="2" charset="-120"/>
              <a:ea typeface="漢儀新蒂蠟筆體" panose="02000500000000000000" pitchFamily="2" charset="-120"/>
            </a:endParaRPr>
          </a:p>
        </p:txBody>
      </p:sp>
      <p:sp>
        <p:nvSpPr>
          <p:cNvPr id="14" name="AutoShape 14"/>
          <p:cNvSpPr/>
          <p:nvPr/>
        </p:nvSpPr>
        <p:spPr>
          <a:xfrm flipV="1">
            <a:off x="1047749" y="-114300"/>
            <a:ext cx="1" cy="10668000"/>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17278350" y="-114300"/>
            <a:ext cx="0" cy="10668000"/>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9556356" y="-114300"/>
            <a:ext cx="0" cy="10668000"/>
          </a:xfrm>
          <a:prstGeom prst="line">
            <a:avLst/>
          </a:prstGeom>
          <a:ln w="38100" cap="flat">
            <a:solidFill>
              <a:srgbClr val="1E1E1E"/>
            </a:solidFill>
            <a:prstDash val="solid"/>
            <a:headEnd type="none" w="sm" len="sm"/>
            <a:tailEnd type="none" w="sm" len="sm"/>
          </a:ln>
        </p:spPr>
      </p:sp>
      <p:pic>
        <p:nvPicPr>
          <p:cNvPr id="17" name="圖片 16">
            <a:extLst>
              <a:ext uri="{FF2B5EF4-FFF2-40B4-BE49-F238E27FC236}">
                <a16:creationId xmlns:a16="http://schemas.microsoft.com/office/drawing/2014/main" id="{C938D139-560D-4352-BA66-6931137287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71" t="28560" r="21799" b="36430"/>
          <a:stretch/>
        </p:blipFill>
        <p:spPr>
          <a:xfrm>
            <a:off x="11099642" y="2687021"/>
            <a:ext cx="4495236" cy="43799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43950" y="1790700"/>
            <a:ext cx="781050" cy="16211550"/>
            <a:chOff x="0" y="0"/>
            <a:chExt cx="205709" cy="4269709"/>
          </a:xfrm>
        </p:grpSpPr>
        <p:sp>
          <p:nvSpPr>
            <p:cNvPr id="3" name="Freeform 3"/>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4" name="TextBox 4"/>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5" name="AutoShape 5"/>
          <p:cNvSpPr/>
          <p:nvPr/>
        </p:nvSpPr>
        <p:spPr>
          <a:xfrm>
            <a:off x="1020679" y="9505950"/>
            <a:ext cx="16200521" cy="0"/>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5400000">
            <a:off x="8753475" y="-7686675"/>
            <a:ext cx="781050" cy="16154400"/>
            <a:chOff x="0" y="0"/>
            <a:chExt cx="205709" cy="4254657"/>
          </a:xfrm>
        </p:grpSpPr>
        <p:sp>
          <p:nvSpPr>
            <p:cNvPr id="7" name="Freeform 7"/>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8" name="TextBox 8"/>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2876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43039" r="-43039"/>
              </a:stretch>
            </a:blipFill>
            <a:ln w="38100" cap="sq">
              <a:solidFill>
                <a:srgbClr val="000000"/>
              </a:solidFill>
              <a:prstDash val="solid"/>
              <a:miter/>
            </a:ln>
          </p:spPr>
        </p:sp>
      </p:grpSp>
      <p:grpSp>
        <p:nvGrpSpPr>
          <p:cNvPr id="17" name="Group 17"/>
          <p:cNvGrpSpPr/>
          <p:nvPr/>
        </p:nvGrpSpPr>
        <p:grpSpPr>
          <a:xfrm>
            <a:off x="3368353" y="561993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3397"/>
            <a:ext cx="5293035" cy="2976242"/>
            <a:chOff x="0" y="0"/>
            <a:chExt cx="7057380" cy="3968323"/>
          </a:xfrm>
        </p:grpSpPr>
        <p:pic>
          <p:nvPicPr>
            <p:cNvPr id="21" name="Picture 21"/>
            <p:cNvPicPr>
              <a:picLocks noChangeAspect="1"/>
            </p:cNvPicPr>
            <p:nvPr/>
          </p:nvPicPr>
          <p:blipFill>
            <a:blip r:embed="rId3"/>
            <a:srcRect t="18" b="18"/>
            <a:stretch>
              <a:fillRect/>
            </a:stretch>
          </p:blipFill>
          <p:spPr>
            <a:xfrm>
              <a:off x="0" y="0"/>
              <a:ext cx="7057380" cy="3968323"/>
            </a:xfrm>
            <a:prstGeom prst="rect">
              <a:avLst/>
            </a:prstGeom>
          </p:spPr>
        </p:pic>
      </p:grpSp>
      <p:sp>
        <p:nvSpPr>
          <p:cNvPr id="22" name="Freeform 22"/>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10132430" y="3440711"/>
            <a:ext cx="5372917" cy="29203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a:t>
            </a:r>
          </a:p>
          <a:p>
            <a:pPr algn="l">
              <a:lnSpc>
                <a:spcPts val="3361"/>
              </a:lnSpc>
            </a:pPr>
            <a:r>
              <a:rPr lang="en-US" sz="2401" spc="-12">
                <a:solidFill>
                  <a:srgbClr val="1E1E1E"/>
                </a:solidFill>
                <a:latin typeface="Be Vietnam"/>
              </a:rPr>
              <a:t>Fusce commodo ipsum vitae odio feugiat, quis consequat nibh volutpat.</a:t>
            </a:r>
          </a:p>
        </p:txBody>
      </p:sp>
      <p:sp>
        <p:nvSpPr>
          <p:cNvPr id="26" name="TextBox 26"/>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7" name="TextBox 27"/>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BEDS</a:t>
            </a:r>
          </a:p>
        </p:txBody>
      </p:sp>
      <p:sp>
        <p:nvSpPr>
          <p:cNvPr id="28" name="TextBox 28"/>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2 BATH</a:t>
            </a:r>
          </a:p>
        </p:txBody>
      </p:sp>
      <p:sp>
        <p:nvSpPr>
          <p:cNvPr id="29" name="TextBox 29"/>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
        <p:nvSpPr>
          <p:cNvPr id="30" name="TextBox 30"/>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sp>
        <p:nvSpPr>
          <p:cNvPr id="31" name="Freeform 31"/>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28550" r="-28550"/>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205185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0243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28948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Sought-after urban area, minutes from downtown.</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$450,000 – Exceptional value for this vibrant neighborhood.</a:t>
            </a:r>
          </a:p>
        </p:txBody>
      </p:sp>
      <p:sp>
        <p:nvSpPr>
          <p:cNvPr id="21" name="TextBox 21"/>
          <p:cNvSpPr txBox="1"/>
          <p:nvPr/>
        </p:nvSpPr>
        <p:spPr>
          <a:xfrm>
            <a:off x="2089927" y="7191925"/>
            <a:ext cx="4896830" cy="1153762"/>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 bedrooms, 3 baths, spacious backyard, modern kitchen, and a pool.</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597686"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53475" y="-7686675"/>
            <a:ext cx="781050" cy="16154400"/>
            <a:chOff x="0" y="0"/>
            <a:chExt cx="205709" cy="4254657"/>
          </a:xfrm>
        </p:grpSpPr>
        <p:sp>
          <p:nvSpPr>
            <p:cNvPr id="3" name="Freeform 3"/>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4" name="TextBox 4"/>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rot="-5400000">
            <a:off x="8743950" y="1790700"/>
            <a:ext cx="781050" cy="16211550"/>
            <a:chOff x="0" y="0"/>
            <a:chExt cx="205709" cy="4269709"/>
          </a:xfrm>
        </p:grpSpPr>
        <p:sp>
          <p:nvSpPr>
            <p:cNvPr id="6" name="Freeform 6"/>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7" name="TextBox 7"/>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3108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086" r="-43721"/>
              </a:stretch>
            </a:blipFill>
            <a:ln w="38100" cap="sq">
              <a:solidFill>
                <a:srgbClr val="000000"/>
              </a:solidFill>
              <a:prstDash val="solid"/>
              <a:miter/>
            </a:ln>
          </p:spPr>
        </p:sp>
      </p:grpSp>
      <p:grpSp>
        <p:nvGrpSpPr>
          <p:cNvPr id="17" name="Group 17"/>
          <p:cNvGrpSpPr/>
          <p:nvPr/>
        </p:nvGrpSpPr>
        <p:grpSpPr>
          <a:xfrm>
            <a:off x="3368353" y="562225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5717"/>
            <a:ext cx="5293035" cy="2976242"/>
            <a:chOff x="0" y="0"/>
            <a:chExt cx="7057380" cy="3968323"/>
          </a:xfrm>
        </p:grpSpPr>
        <p:pic>
          <p:nvPicPr>
            <p:cNvPr id="21" name="Picture 21"/>
            <p:cNvPicPr>
              <a:picLocks noChangeAspect="1"/>
            </p:cNvPicPr>
            <p:nvPr/>
          </p:nvPicPr>
          <p:blipFill>
            <a:blip r:embed="rId3"/>
            <a:srcRect t="6241" b="6241"/>
            <a:stretch>
              <a:fillRect/>
            </a:stretch>
          </p:blipFill>
          <p:spPr>
            <a:xfrm>
              <a:off x="0" y="0"/>
              <a:ext cx="7057380" cy="3968323"/>
            </a:xfrm>
            <a:prstGeom prst="rect">
              <a:avLst/>
            </a:prstGeom>
          </p:spPr>
        </p:pic>
      </p:grpSp>
      <p:sp>
        <p:nvSpPr>
          <p:cNvPr id="22" name="Freeform 22"/>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TextBox 26"/>
          <p:cNvSpPr txBox="1"/>
          <p:nvPr/>
        </p:nvSpPr>
        <p:spPr>
          <a:xfrm>
            <a:off x="10132430" y="3440711"/>
            <a:ext cx="5372917" cy="33394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 Fusce commodo ipsum vitae odio feugiat, quis consequat nibh volutpat. Sed ex elit, placerat ut dui sit amet, auctor condimentum tellus</a:t>
            </a:r>
          </a:p>
        </p:txBody>
      </p:sp>
      <p:sp>
        <p:nvSpPr>
          <p:cNvPr id="27" name="TextBox 27"/>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sp>
        <p:nvSpPr>
          <p:cNvPr id="28" name="TextBox 28"/>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9" name="TextBox 29"/>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4 BEDS</a:t>
            </a:r>
          </a:p>
        </p:txBody>
      </p:sp>
      <p:sp>
        <p:nvSpPr>
          <p:cNvPr id="30" name="TextBox 30"/>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BATH</a:t>
            </a:r>
          </a:p>
        </p:txBody>
      </p:sp>
      <p:sp>
        <p:nvSpPr>
          <p:cNvPr id="31" name="TextBox 31"/>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1830752" y="4615087"/>
            <a:ext cx="5928757" cy="523875"/>
          </a:xfrm>
          <a:prstGeom prst="rect">
            <a:avLst/>
          </a:prstGeom>
        </p:spPr>
        <p:txBody>
          <a:bodyPr lIns="0" tIns="0" rIns="0" bIns="0" rtlCol="0" anchor="t">
            <a:spAutoFit/>
          </a:bodyPr>
          <a:lstStyle/>
          <a:p>
            <a:pPr algn="l">
              <a:lnSpc>
                <a:spcPts val="4200"/>
              </a:lnSpc>
            </a:pPr>
            <a:r>
              <a:rPr lang="en-US" sz="3000" spc="-30">
                <a:solidFill>
                  <a:srgbClr val="1E1E1E"/>
                </a:solidFill>
                <a:latin typeface="Be Vietnam Ultra-Bold"/>
              </a:rPr>
              <a:t>FOR PROPERTY PRICE RANGES</a:t>
            </a:r>
          </a:p>
        </p:txBody>
      </p:sp>
      <p:sp>
        <p:nvSpPr>
          <p:cNvPr id="13" name="TextBox 13"/>
          <p:cNvSpPr txBox="1"/>
          <p:nvPr/>
        </p:nvSpPr>
        <p:spPr>
          <a:xfrm>
            <a:off x="1830752" y="5541259"/>
            <a:ext cx="6113312" cy="3030071"/>
          </a:xfrm>
          <a:prstGeom prst="rect">
            <a:avLst/>
          </a:prstGeom>
        </p:spPr>
        <p:txBody>
          <a:bodyPr lIns="0" tIns="0" rIns="0" bIns="0" rtlCol="0" anchor="t">
            <a:spAutoFit/>
          </a:bodyPr>
          <a:lstStyle/>
          <a:p>
            <a:pPr algn="l">
              <a:lnSpc>
                <a:spcPts val="3079"/>
              </a:lnSpc>
              <a:spcBef>
                <a:spcPts val="2474"/>
              </a:spcBef>
            </a:pPr>
            <a:r>
              <a:rPr lang="en-US" sz="2199" spc="-10">
                <a:solidFill>
                  <a:srgbClr val="1E1E1E"/>
                </a:solidFill>
                <a:latin typeface="Be Vietnam"/>
              </a:rPr>
              <a:t>Lorem ipsum dolor sit amet, consectetur adipiscing elit. Suspendisse non libero consectetur, auctor felis id, dictum leo. Fusce commodo ipsum vitae odio feugiat, quis consequat nibh volutpat.</a:t>
            </a:r>
          </a:p>
          <a:p>
            <a:pPr algn="l">
              <a:lnSpc>
                <a:spcPts val="3079"/>
              </a:lnSpc>
              <a:spcBef>
                <a:spcPts val="2474"/>
              </a:spcBef>
            </a:pPr>
            <a:r>
              <a:rPr lang="en-US" sz="2199" spc="-10">
                <a:solidFill>
                  <a:srgbClr val="1E1E1E"/>
                </a:solidFill>
                <a:latin typeface="Be Vietnam"/>
              </a:rPr>
              <a:t>Sed ex elit, placerat ut dui sit amet, auctor condimentum tellus</a:t>
            </a:r>
          </a:p>
        </p:txBody>
      </p:sp>
      <p:pic>
        <p:nvPicPr>
          <p:cNvPr id="14" name="Picture 14"/>
          <p:cNvPicPr>
            <a:picLocks noChangeAspect="1"/>
          </p:cNvPicPr>
          <p:nvPr/>
        </p:nvPicPr>
        <p:blipFill>
          <a:blip r:embed="rId2"/>
          <a:stretch>
            <a:fillRect/>
          </a:stretch>
        </p:blipFill>
        <p:spPr>
          <a:xfrm>
            <a:off x="9024687" y="1244666"/>
            <a:ext cx="7751918" cy="7797668"/>
          </a:xfrm>
          <a:prstGeom prst="rect">
            <a:avLst/>
          </a:prstGeom>
        </p:spPr>
      </p:pic>
      <p:sp>
        <p:nvSpPr>
          <p:cNvPr id="15" name="TextBox 15"/>
          <p:cNvSpPr txBox="1"/>
          <p:nvPr/>
        </p:nvSpPr>
        <p:spPr>
          <a:xfrm>
            <a:off x="1830752" y="1868119"/>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Comparative Analysis</a:t>
            </a:r>
          </a:p>
        </p:txBody>
      </p:sp>
      <p:sp>
        <p:nvSpPr>
          <p:cNvPr id="16" name="AutoShape 16"/>
          <p:cNvSpPr/>
          <p:nvPr/>
        </p:nvSpPr>
        <p:spPr>
          <a:xfrm flipV="1">
            <a:off x="8550543" y="772321"/>
            <a:ext cx="0" cy="8735871"/>
          </a:xfrm>
          <a:prstGeom prst="line">
            <a:avLst/>
          </a:prstGeom>
          <a:ln w="38100" cap="flat">
            <a:solidFill>
              <a:srgbClr val="1E1E1E"/>
            </a:solidFill>
            <a:prstDash val="solid"/>
            <a:headEnd type="none" w="sm" len="sm"/>
            <a:tailEnd type="none" w="sm" len="sm"/>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7620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66800" y="9508192"/>
            <a:ext cx="16200521" cy="0"/>
          </a:xfrm>
          <a:prstGeom prst="line">
            <a:avLst/>
          </a:prstGeom>
          <a:ln w="38100" cap="flat">
            <a:solidFill>
              <a:srgbClr val="1E1E1E"/>
            </a:solidFill>
            <a:prstDash val="solid"/>
            <a:headEnd type="none" w="sm" len="sm"/>
            <a:tailEnd type="none" w="sm" len="sm"/>
          </a:ln>
        </p:spPr>
      </p:sp>
      <p:sp>
        <p:nvSpPr>
          <p:cNvPr id="6" name="AutoShape 6"/>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9" name="Freeform 9"/>
          <p:cNvSpPr/>
          <p:nvPr/>
        </p:nvSpPr>
        <p:spPr>
          <a:xfrm>
            <a:off x="10206765" y="4580000"/>
            <a:ext cx="412432" cy="565945"/>
          </a:xfrm>
          <a:custGeom>
            <a:avLst/>
            <a:gdLst/>
            <a:ahLst/>
            <a:cxnLst/>
            <a:rect l="l" t="t" r="r" b="b"/>
            <a:pathLst>
              <a:path w="412432" h="565945">
                <a:moveTo>
                  <a:pt x="0" y="0"/>
                </a:moveTo>
                <a:lnTo>
                  <a:pt x="412432" y="0"/>
                </a:lnTo>
                <a:lnTo>
                  <a:pt x="412432" y="565945"/>
                </a:lnTo>
                <a:lnTo>
                  <a:pt x="0" y="565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130008" y="5623694"/>
            <a:ext cx="565945" cy="565945"/>
          </a:xfrm>
          <a:custGeom>
            <a:avLst/>
            <a:gdLst/>
            <a:ahLst/>
            <a:cxnLst/>
            <a:rect l="l" t="t" r="r" b="b"/>
            <a:pathLst>
              <a:path w="565945" h="565945">
                <a:moveTo>
                  <a:pt x="0" y="0"/>
                </a:moveTo>
                <a:lnTo>
                  <a:pt x="565945" y="0"/>
                </a:lnTo>
                <a:lnTo>
                  <a:pt x="565945" y="565945"/>
                </a:lnTo>
                <a:lnTo>
                  <a:pt x="0" y="56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147250" y="6758461"/>
            <a:ext cx="531462" cy="378788"/>
          </a:xfrm>
          <a:custGeom>
            <a:avLst/>
            <a:gdLst/>
            <a:ahLst/>
            <a:cxnLst/>
            <a:rect l="l" t="t" r="r" b="b"/>
            <a:pathLst>
              <a:path w="531462" h="378788">
                <a:moveTo>
                  <a:pt x="0" y="0"/>
                </a:moveTo>
                <a:lnTo>
                  <a:pt x="531462" y="0"/>
                </a:lnTo>
                <a:lnTo>
                  <a:pt x="531462" y="378788"/>
                </a:lnTo>
                <a:lnTo>
                  <a:pt x="0" y="3787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0223466" y="7703369"/>
            <a:ext cx="379030" cy="541472"/>
          </a:xfrm>
          <a:custGeom>
            <a:avLst/>
            <a:gdLst/>
            <a:ahLst/>
            <a:cxnLst/>
            <a:rect l="l" t="t" r="r" b="b"/>
            <a:pathLst>
              <a:path w="379030" h="541472">
                <a:moveTo>
                  <a:pt x="0" y="0"/>
                </a:moveTo>
                <a:lnTo>
                  <a:pt x="379030" y="0"/>
                </a:lnTo>
                <a:lnTo>
                  <a:pt x="379030" y="541472"/>
                </a:lnTo>
                <a:lnTo>
                  <a:pt x="0" y="5414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11097780" y="5637426"/>
            <a:ext cx="4762259"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www.reallygreatsite.com</a:t>
            </a:r>
          </a:p>
        </p:txBody>
      </p:sp>
      <p:sp>
        <p:nvSpPr>
          <p:cNvPr id="14" name="TextBox 14"/>
          <p:cNvSpPr txBox="1"/>
          <p:nvPr/>
        </p:nvSpPr>
        <p:spPr>
          <a:xfrm>
            <a:off x="11097780" y="6671206"/>
            <a:ext cx="5124296"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hello@reallygreatsite.com</a:t>
            </a:r>
          </a:p>
        </p:txBody>
      </p:sp>
      <p:sp>
        <p:nvSpPr>
          <p:cNvPr id="15" name="TextBox 15"/>
          <p:cNvSpPr txBox="1"/>
          <p:nvPr/>
        </p:nvSpPr>
        <p:spPr>
          <a:xfrm>
            <a:off x="11097780" y="4569365"/>
            <a:ext cx="3557150"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+123-456-7890</a:t>
            </a:r>
          </a:p>
        </p:txBody>
      </p:sp>
      <p:sp>
        <p:nvSpPr>
          <p:cNvPr id="16" name="TextBox 16"/>
          <p:cNvSpPr txBox="1"/>
          <p:nvPr/>
        </p:nvSpPr>
        <p:spPr>
          <a:xfrm>
            <a:off x="11094208" y="7704865"/>
            <a:ext cx="5127868"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 Anywhere St., Any City</a:t>
            </a:r>
          </a:p>
        </p:txBody>
      </p:sp>
      <p:sp>
        <p:nvSpPr>
          <p:cNvPr id="17" name="TextBox 17"/>
          <p:cNvSpPr txBox="1"/>
          <p:nvPr/>
        </p:nvSpPr>
        <p:spPr>
          <a:xfrm>
            <a:off x="10130008" y="1744725"/>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Contact Information</a:t>
            </a:r>
          </a:p>
        </p:txBody>
      </p:sp>
      <p:sp>
        <p:nvSpPr>
          <p:cNvPr id="18" name="AutoShape 18"/>
          <p:cNvSpPr/>
          <p:nvPr/>
        </p:nvSpPr>
        <p:spPr>
          <a:xfrm flipV="1">
            <a:off x="8550543" y="772321"/>
            <a:ext cx="0" cy="8735871"/>
          </a:xfrm>
          <a:prstGeom prst="line">
            <a:avLst/>
          </a:prstGeom>
          <a:ln w="38100" cap="flat">
            <a:solidFill>
              <a:srgbClr val="1E1E1E"/>
            </a:solidFill>
            <a:prstDash val="solid"/>
            <a:headEnd type="none" w="sm" len="sm"/>
            <a:tailEnd type="none" w="sm" len="sm"/>
          </a:ln>
        </p:spPr>
      </p:sp>
      <p:grpSp>
        <p:nvGrpSpPr>
          <p:cNvPr id="19" name="Group 19"/>
          <p:cNvGrpSpPr/>
          <p:nvPr/>
        </p:nvGrpSpPr>
        <p:grpSpPr>
          <a:xfrm>
            <a:off x="1921486" y="1580800"/>
            <a:ext cx="5789387" cy="7125400"/>
            <a:chOff x="0" y="0"/>
            <a:chExt cx="660400" cy="812800"/>
          </a:xfrm>
        </p:grpSpPr>
        <p:sp>
          <p:nvSpPr>
            <p:cNvPr id="20" name="Freeform 20"/>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10"/>
              <a:stretch>
                <a:fillRect l="-5532" t="-8444" r="-5537" b="-27006"/>
              </a:stretch>
            </a:blipFill>
            <a:ln w="38100" cap="sq">
              <a:solidFill>
                <a:srgbClr val="000000"/>
              </a:solidFill>
              <a:prstDash val="solid"/>
              <a:miter/>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9" name="Group 9"/>
          <p:cNvGrpSpPr/>
          <p:nvPr/>
        </p:nvGrpSpPr>
        <p:grpSpPr>
          <a:xfrm>
            <a:off x="-1563806" y="6894394"/>
            <a:ext cx="5261212" cy="526121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12" name="TextBox 12"/>
          <p:cNvSpPr txBox="1"/>
          <p:nvPr/>
        </p:nvSpPr>
        <p:spPr>
          <a:xfrm>
            <a:off x="1819867" y="2668826"/>
            <a:ext cx="4079278" cy="1317925"/>
          </a:xfrm>
          <a:prstGeom prst="rect">
            <a:avLst/>
          </a:prstGeom>
        </p:spPr>
        <p:txBody>
          <a:bodyPr lIns="0" tIns="0" rIns="0" bIns="0" rtlCol="0" anchor="t">
            <a:spAutoFit/>
          </a:bodyPr>
          <a:lstStyle/>
          <a:p>
            <a:pPr algn="l">
              <a:lnSpc>
                <a:spcPts val="8466"/>
              </a:lnSpc>
            </a:pPr>
            <a:r>
              <a:rPr lang="zh-TW" altLang="en-US" sz="16600" spc="-296" dirty="0">
                <a:solidFill>
                  <a:srgbClr val="A84B2D"/>
                </a:solidFill>
                <a:latin typeface="漢儀新蒂蠟筆體" panose="02000500000000000000" pitchFamily="2" charset="-120"/>
                <a:ea typeface="漢儀新蒂蠟筆體" panose="02000500000000000000" pitchFamily="2" charset="-120"/>
              </a:rPr>
              <a:t>目錄</a:t>
            </a:r>
            <a:endParaRPr lang="en-US" sz="16600" spc="-296" dirty="0">
              <a:solidFill>
                <a:srgbClr val="A84B2D"/>
              </a:solidFill>
              <a:latin typeface="漢儀新蒂蠟筆體" panose="02000500000000000000" pitchFamily="2" charset="-120"/>
              <a:ea typeface="漢儀新蒂蠟筆體" panose="02000500000000000000" pitchFamily="2" charset="-120"/>
            </a:endParaRPr>
          </a:p>
        </p:txBody>
      </p:sp>
      <p:grpSp>
        <p:nvGrpSpPr>
          <p:cNvPr id="22" name="Group 22"/>
          <p:cNvGrpSpPr/>
          <p:nvPr/>
        </p:nvGrpSpPr>
        <p:grpSpPr>
          <a:xfrm>
            <a:off x="3302459" y="6086351"/>
            <a:ext cx="1616087" cy="161608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5" name="群組 4">
            <a:extLst>
              <a:ext uri="{FF2B5EF4-FFF2-40B4-BE49-F238E27FC236}">
                <a16:creationId xmlns:a16="http://schemas.microsoft.com/office/drawing/2014/main" id="{23865CDE-27A6-4BCA-871A-4584F4409661}"/>
              </a:ext>
            </a:extLst>
          </p:cNvPr>
          <p:cNvGrpSpPr/>
          <p:nvPr/>
        </p:nvGrpSpPr>
        <p:grpSpPr>
          <a:xfrm>
            <a:off x="6050995" y="2296538"/>
            <a:ext cx="4515011" cy="744575"/>
            <a:chOff x="6921148" y="1714500"/>
            <a:chExt cx="4515011" cy="744575"/>
          </a:xfrm>
        </p:grpSpPr>
        <p:sp>
          <p:nvSpPr>
            <p:cNvPr id="15" name="TextBox 15"/>
            <p:cNvSpPr txBox="1"/>
            <p:nvPr/>
          </p:nvSpPr>
          <p:spPr>
            <a:xfrm>
              <a:off x="7750414" y="1714500"/>
              <a:ext cx="368574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背景與動機</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16" name="TextBox 16"/>
            <p:cNvSpPr txBox="1"/>
            <p:nvPr/>
          </p:nvSpPr>
          <p:spPr>
            <a:xfrm>
              <a:off x="6921148" y="1789853"/>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01</a:t>
              </a:r>
            </a:p>
          </p:txBody>
        </p:sp>
      </p:grpSp>
      <p:grpSp>
        <p:nvGrpSpPr>
          <p:cNvPr id="6" name="群組 5">
            <a:extLst>
              <a:ext uri="{FF2B5EF4-FFF2-40B4-BE49-F238E27FC236}">
                <a16:creationId xmlns:a16="http://schemas.microsoft.com/office/drawing/2014/main" id="{F8DAA203-CAF2-4FBA-A0CC-5C24E5CC6119}"/>
              </a:ext>
            </a:extLst>
          </p:cNvPr>
          <p:cNvGrpSpPr/>
          <p:nvPr/>
        </p:nvGrpSpPr>
        <p:grpSpPr>
          <a:xfrm>
            <a:off x="5983586" y="3650913"/>
            <a:ext cx="3827568" cy="786696"/>
            <a:chOff x="6853739" y="3068875"/>
            <a:chExt cx="3827568" cy="786696"/>
          </a:xfrm>
        </p:grpSpPr>
        <p:sp>
          <p:nvSpPr>
            <p:cNvPr id="53" name="TextBox 15">
              <a:extLst>
                <a:ext uri="{FF2B5EF4-FFF2-40B4-BE49-F238E27FC236}">
                  <a16:creationId xmlns:a16="http://schemas.microsoft.com/office/drawing/2014/main" id="{389D7453-C457-45FB-ABE9-8EFB14AA0FD0}"/>
                </a:ext>
              </a:extLst>
            </p:cNvPr>
            <p:cNvSpPr txBox="1"/>
            <p:nvPr/>
          </p:nvSpPr>
          <p:spPr>
            <a:xfrm>
              <a:off x="7754282" y="306887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系統特色</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4" name="TextBox 16">
              <a:extLst>
                <a:ext uri="{FF2B5EF4-FFF2-40B4-BE49-F238E27FC236}">
                  <a16:creationId xmlns:a16="http://schemas.microsoft.com/office/drawing/2014/main" id="{74941C39-33FA-483A-A0B5-91FF2DB18444}"/>
                </a:ext>
              </a:extLst>
            </p:cNvPr>
            <p:cNvSpPr txBox="1"/>
            <p:nvPr/>
          </p:nvSpPr>
          <p:spPr>
            <a:xfrm>
              <a:off x="6853739" y="3186349"/>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02</a:t>
              </a:r>
            </a:p>
          </p:txBody>
        </p:sp>
      </p:grpSp>
      <p:grpSp>
        <p:nvGrpSpPr>
          <p:cNvPr id="13" name="群組 12">
            <a:extLst>
              <a:ext uri="{FF2B5EF4-FFF2-40B4-BE49-F238E27FC236}">
                <a16:creationId xmlns:a16="http://schemas.microsoft.com/office/drawing/2014/main" id="{159900B0-EA0D-4D33-80AC-047A03426077}"/>
              </a:ext>
            </a:extLst>
          </p:cNvPr>
          <p:cNvGrpSpPr/>
          <p:nvPr/>
        </p:nvGrpSpPr>
        <p:grpSpPr>
          <a:xfrm>
            <a:off x="6050994" y="4999586"/>
            <a:ext cx="5069799" cy="762850"/>
            <a:chOff x="6921147" y="4417548"/>
            <a:chExt cx="5069799" cy="762850"/>
          </a:xfrm>
        </p:grpSpPr>
        <p:sp>
          <p:nvSpPr>
            <p:cNvPr id="59" name="TextBox 15">
              <a:extLst>
                <a:ext uri="{FF2B5EF4-FFF2-40B4-BE49-F238E27FC236}">
                  <a16:creationId xmlns:a16="http://schemas.microsoft.com/office/drawing/2014/main" id="{622F0F3B-E051-4FF9-9B55-75B379C8DCDF}"/>
                </a:ext>
              </a:extLst>
            </p:cNvPr>
            <p:cNvSpPr txBox="1"/>
            <p:nvPr/>
          </p:nvSpPr>
          <p:spPr>
            <a:xfrm>
              <a:off x="7866076" y="4417548"/>
              <a:ext cx="4124870"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相似系統比對</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0" name="TextBox 16">
              <a:extLst>
                <a:ext uri="{FF2B5EF4-FFF2-40B4-BE49-F238E27FC236}">
                  <a16:creationId xmlns:a16="http://schemas.microsoft.com/office/drawing/2014/main" id="{0082F5BE-09EB-4146-86E4-ACBA9A077307}"/>
                </a:ext>
              </a:extLst>
            </p:cNvPr>
            <p:cNvSpPr txBox="1"/>
            <p:nvPr/>
          </p:nvSpPr>
          <p:spPr>
            <a:xfrm>
              <a:off x="6921147" y="4511176"/>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03</a:t>
              </a:r>
            </a:p>
          </p:txBody>
        </p:sp>
      </p:grpSp>
      <p:grpSp>
        <p:nvGrpSpPr>
          <p:cNvPr id="14" name="群組 13">
            <a:extLst>
              <a:ext uri="{FF2B5EF4-FFF2-40B4-BE49-F238E27FC236}">
                <a16:creationId xmlns:a16="http://schemas.microsoft.com/office/drawing/2014/main" id="{39FDACF1-CD34-4C9B-A517-913C4973675E}"/>
              </a:ext>
            </a:extLst>
          </p:cNvPr>
          <p:cNvGrpSpPr/>
          <p:nvPr/>
        </p:nvGrpSpPr>
        <p:grpSpPr>
          <a:xfrm>
            <a:off x="6050993" y="7655130"/>
            <a:ext cx="5069800" cy="778274"/>
            <a:chOff x="6921146" y="5738959"/>
            <a:chExt cx="5069800" cy="778274"/>
          </a:xfrm>
        </p:grpSpPr>
        <p:sp>
          <p:nvSpPr>
            <p:cNvPr id="65" name="TextBox 15">
              <a:extLst>
                <a:ext uri="{FF2B5EF4-FFF2-40B4-BE49-F238E27FC236}">
                  <a16:creationId xmlns:a16="http://schemas.microsoft.com/office/drawing/2014/main" id="{31459289-25CE-4B0F-AC9E-C5170DAD2A97}"/>
                </a:ext>
              </a:extLst>
            </p:cNvPr>
            <p:cNvSpPr txBox="1"/>
            <p:nvPr/>
          </p:nvSpPr>
          <p:spPr>
            <a:xfrm>
              <a:off x="7750414" y="5738959"/>
              <a:ext cx="4240532"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系統架構</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6" name="TextBox 16">
              <a:extLst>
                <a:ext uri="{FF2B5EF4-FFF2-40B4-BE49-F238E27FC236}">
                  <a16:creationId xmlns:a16="http://schemas.microsoft.com/office/drawing/2014/main" id="{F9B46AA2-F5D3-4A9E-A80C-BFB619F23A18}"/>
                </a:ext>
              </a:extLst>
            </p:cNvPr>
            <p:cNvSpPr txBox="1"/>
            <p:nvPr/>
          </p:nvSpPr>
          <p:spPr>
            <a:xfrm>
              <a:off x="6921146" y="5848011"/>
              <a:ext cx="944925"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05</a:t>
              </a:r>
            </a:p>
          </p:txBody>
        </p:sp>
      </p:grpSp>
      <p:grpSp>
        <p:nvGrpSpPr>
          <p:cNvPr id="4" name="群組 3">
            <a:extLst>
              <a:ext uri="{FF2B5EF4-FFF2-40B4-BE49-F238E27FC236}">
                <a16:creationId xmlns:a16="http://schemas.microsoft.com/office/drawing/2014/main" id="{816BF20A-0D5E-4AE0-8B8A-8554EA091756}"/>
              </a:ext>
            </a:extLst>
          </p:cNvPr>
          <p:cNvGrpSpPr/>
          <p:nvPr/>
        </p:nvGrpSpPr>
        <p:grpSpPr>
          <a:xfrm>
            <a:off x="6044993" y="6306457"/>
            <a:ext cx="3766161" cy="756268"/>
            <a:chOff x="6915146" y="7085792"/>
            <a:chExt cx="3766161" cy="756268"/>
          </a:xfrm>
        </p:grpSpPr>
        <p:sp>
          <p:nvSpPr>
            <p:cNvPr id="71" name="TextBox 15">
              <a:extLst>
                <a:ext uri="{FF2B5EF4-FFF2-40B4-BE49-F238E27FC236}">
                  <a16:creationId xmlns:a16="http://schemas.microsoft.com/office/drawing/2014/main" id="{B76212F2-3FC2-487F-B368-713462E68F88}"/>
                </a:ext>
              </a:extLst>
            </p:cNvPr>
            <p:cNvSpPr txBox="1"/>
            <p:nvPr/>
          </p:nvSpPr>
          <p:spPr>
            <a:xfrm>
              <a:off x="7754282" y="7085792"/>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營運規劃</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2" name="TextBox 16">
              <a:extLst>
                <a:ext uri="{FF2B5EF4-FFF2-40B4-BE49-F238E27FC236}">
                  <a16:creationId xmlns:a16="http://schemas.microsoft.com/office/drawing/2014/main" id="{3F3F7300-5BB6-4B6A-844C-967048385DC5}"/>
                </a:ext>
              </a:extLst>
            </p:cNvPr>
            <p:cNvSpPr txBox="1"/>
            <p:nvPr/>
          </p:nvSpPr>
          <p:spPr>
            <a:xfrm>
              <a:off x="6915146" y="7172838"/>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04</a:t>
              </a:r>
            </a:p>
          </p:txBody>
        </p:sp>
      </p:grpSp>
      <p:grpSp>
        <p:nvGrpSpPr>
          <p:cNvPr id="17" name="群組 16">
            <a:extLst>
              <a:ext uri="{FF2B5EF4-FFF2-40B4-BE49-F238E27FC236}">
                <a16:creationId xmlns:a16="http://schemas.microsoft.com/office/drawing/2014/main" id="{11AE6B78-28BF-4C6D-8C80-91DBFA007536}"/>
              </a:ext>
            </a:extLst>
          </p:cNvPr>
          <p:cNvGrpSpPr/>
          <p:nvPr/>
        </p:nvGrpSpPr>
        <p:grpSpPr>
          <a:xfrm>
            <a:off x="11574928" y="2328368"/>
            <a:ext cx="3766161" cy="756268"/>
            <a:chOff x="6915146" y="8432625"/>
            <a:chExt cx="3766161" cy="756268"/>
          </a:xfrm>
        </p:grpSpPr>
        <p:sp>
          <p:nvSpPr>
            <p:cNvPr id="78" name="TextBox 15">
              <a:extLst>
                <a:ext uri="{FF2B5EF4-FFF2-40B4-BE49-F238E27FC236}">
                  <a16:creationId xmlns:a16="http://schemas.microsoft.com/office/drawing/2014/main" id="{10FF1050-41D5-48CD-9114-C0A261DA3839}"/>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爬蟲</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9" name="TextBox 16">
              <a:extLst>
                <a:ext uri="{FF2B5EF4-FFF2-40B4-BE49-F238E27FC236}">
                  <a16:creationId xmlns:a16="http://schemas.microsoft.com/office/drawing/2014/main" id="{17562D8A-940C-4065-BB7C-8AA971DAFEDF}"/>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06</a:t>
              </a:r>
            </a:p>
          </p:txBody>
        </p:sp>
      </p:grpSp>
      <p:grpSp>
        <p:nvGrpSpPr>
          <p:cNvPr id="44" name="群組 43">
            <a:extLst>
              <a:ext uri="{FF2B5EF4-FFF2-40B4-BE49-F238E27FC236}">
                <a16:creationId xmlns:a16="http://schemas.microsoft.com/office/drawing/2014/main" id="{E287F2FF-C45F-4D0B-BDE0-7A2E88F4A426}"/>
              </a:ext>
            </a:extLst>
          </p:cNvPr>
          <p:cNvGrpSpPr/>
          <p:nvPr/>
        </p:nvGrpSpPr>
        <p:grpSpPr>
          <a:xfrm>
            <a:off x="11574928" y="5073032"/>
            <a:ext cx="3766161" cy="756268"/>
            <a:chOff x="6915146" y="8432625"/>
            <a:chExt cx="3766161" cy="756268"/>
          </a:xfrm>
        </p:grpSpPr>
        <p:sp>
          <p:nvSpPr>
            <p:cNvPr id="45" name="TextBox 15">
              <a:extLst>
                <a:ext uri="{FF2B5EF4-FFF2-40B4-BE49-F238E27FC236}">
                  <a16:creationId xmlns:a16="http://schemas.microsoft.com/office/drawing/2014/main" id="{F8FA12FA-51B6-4130-B0FD-FFEEC6CA391C}"/>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黃金屋</a:t>
              </a:r>
              <a:r>
                <a:rPr lang="en-US" altLang="zh-TW" sz="7200" spc="-30" dirty="0">
                  <a:solidFill>
                    <a:srgbClr val="A84B2D"/>
                  </a:solidFill>
                  <a:latin typeface="漢儀新蒂蠟筆體" panose="02000500000000000000" pitchFamily="2" charset="-120"/>
                  <a:ea typeface="漢儀新蒂蠟筆體" panose="02000500000000000000" pitchFamily="2" charset="-120"/>
                </a:rPr>
                <a:t>App</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46" name="TextBox 16">
              <a:extLst>
                <a:ext uri="{FF2B5EF4-FFF2-40B4-BE49-F238E27FC236}">
                  <a16:creationId xmlns:a16="http://schemas.microsoft.com/office/drawing/2014/main" id="{7BC0192E-6DB4-4AE8-A263-E73BBE0729D9}"/>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08</a:t>
              </a:r>
            </a:p>
          </p:txBody>
        </p:sp>
      </p:grpSp>
      <p:grpSp>
        <p:nvGrpSpPr>
          <p:cNvPr id="47" name="群組 46">
            <a:extLst>
              <a:ext uri="{FF2B5EF4-FFF2-40B4-BE49-F238E27FC236}">
                <a16:creationId xmlns:a16="http://schemas.microsoft.com/office/drawing/2014/main" id="{24FBA0A0-0861-44E2-8812-80B3DF4A6141}"/>
              </a:ext>
            </a:extLst>
          </p:cNvPr>
          <p:cNvGrpSpPr/>
          <p:nvPr/>
        </p:nvGrpSpPr>
        <p:grpSpPr>
          <a:xfrm>
            <a:off x="11574928" y="6286500"/>
            <a:ext cx="3766161" cy="756268"/>
            <a:chOff x="6915146" y="8432625"/>
            <a:chExt cx="3766161" cy="756268"/>
          </a:xfrm>
        </p:grpSpPr>
        <p:sp>
          <p:nvSpPr>
            <p:cNvPr id="48" name="TextBox 15">
              <a:extLst>
                <a:ext uri="{FF2B5EF4-FFF2-40B4-BE49-F238E27FC236}">
                  <a16:creationId xmlns:a16="http://schemas.microsoft.com/office/drawing/2014/main" id="{5AE08A52-86CE-42EC-8248-8AB7A0B6F79A}"/>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資料庫</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49" name="TextBox 16">
              <a:extLst>
                <a:ext uri="{FF2B5EF4-FFF2-40B4-BE49-F238E27FC236}">
                  <a16:creationId xmlns:a16="http://schemas.microsoft.com/office/drawing/2014/main" id="{1D692421-3649-4DEC-899B-8575E2EB008E}"/>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09</a:t>
              </a:r>
            </a:p>
          </p:txBody>
        </p:sp>
      </p:grpSp>
      <p:grpSp>
        <p:nvGrpSpPr>
          <p:cNvPr id="50" name="群組 49">
            <a:extLst>
              <a:ext uri="{FF2B5EF4-FFF2-40B4-BE49-F238E27FC236}">
                <a16:creationId xmlns:a16="http://schemas.microsoft.com/office/drawing/2014/main" id="{550F3DE5-9959-46D3-81C2-182B6AB30366}"/>
              </a:ext>
            </a:extLst>
          </p:cNvPr>
          <p:cNvGrpSpPr/>
          <p:nvPr/>
        </p:nvGrpSpPr>
        <p:grpSpPr>
          <a:xfrm>
            <a:off x="11658600" y="7663832"/>
            <a:ext cx="3766161" cy="756268"/>
            <a:chOff x="6915146" y="8432625"/>
            <a:chExt cx="3766161" cy="756268"/>
          </a:xfrm>
        </p:grpSpPr>
        <p:sp>
          <p:nvSpPr>
            <p:cNvPr id="51" name="TextBox 15">
              <a:extLst>
                <a:ext uri="{FF2B5EF4-FFF2-40B4-BE49-F238E27FC236}">
                  <a16:creationId xmlns:a16="http://schemas.microsoft.com/office/drawing/2014/main" id="{13E1E14F-701F-43EB-8CCB-73CCB48D1A3B}"/>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未來展望</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2" name="TextBox 16">
              <a:extLst>
                <a:ext uri="{FF2B5EF4-FFF2-40B4-BE49-F238E27FC236}">
                  <a16:creationId xmlns:a16="http://schemas.microsoft.com/office/drawing/2014/main" id="{E8C61F0E-B3B4-474B-B831-66E31C0EE4F8}"/>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10</a:t>
              </a:r>
            </a:p>
          </p:txBody>
        </p:sp>
      </p:grpSp>
      <p:grpSp>
        <p:nvGrpSpPr>
          <p:cNvPr id="55" name="群組 54">
            <a:extLst>
              <a:ext uri="{FF2B5EF4-FFF2-40B4-BE49-F238E27FC236}">
                <a16:creationId xmlns:a16="http://schemas.microsoft.com/office/drawing/2014/main" id="{F9B4BCA1-2887-4477-8798-F868C4073C30}"/>
              </a:ext>
            </a:extLst>
          </p:cNvPr>
          <p:cNvGrpSpPr/>
          <p:nvPr/>
        </p:nvGrpSpPr>
        <p:grpSpPr>
          <a:xfrm>
            <a:off x="11574928" y="3658827"/>
            <a:ext cx="4862504" cy="756268"/>
            <a:chOff x="6915146" y="8432625"/>
            <a:chExt cx="4862504" cy="756268"/>
          </a:xfrm>
        </p:grpSpPr>
        <p:sp>
          <p:nvSpPr>
            <p:cNvPr id="56" name="TextBox 15">
              <a:extLst>
                <a:ext uri="{FF2B5EF4-FFF2-40B4-BE49-F238E27FC236}">
                  <a16:creationId xmlns:a16="http://schemas.microsoft.com/office/drawing/2014/main" id="{728B8842-5C08-418C-B1C8-786CCD2AA7EC}"/>
                </a:ext>
              </a:extLst>
            </p:cNvPr>
            <p:cNvSpPr txBox="1"/>
            <p:nvPr/>
          </p:nvSpPr>
          <p:spPr>
            <a:xfrm>
              <a:off x="7754282" y="8432625"/>
              <a:ext cx="4023368"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自然語言處理</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7" name="TextBox 16">
              <a:extLst>
                <a:ext uri="{FF2B5EF4-FFF2-40B4-BE49-F238E27FC236}">
                  <a16:creationId xmlns:a16="http://schemas.microsoft.com/office/drawing/2014/main" id="{1C3F323F-D6BE-4C46-9BBE-E83A95373BC3}"/>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07</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637357" y="5143500"/>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背景與動機</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grpSp>
        <p:nvGrpSpPr>
          <p:cNvPr id="6" name="群組 5">
            <a:extLst>
              <a:ext uri="{FF2B5EF4-FFF2-40B4-BE49-F238E27FC236}">
                <a16:creationId xmlns:a16="http://schemas.microsoft.com/office/drawing/2014/main" id="{DE38EA44-F98D-4EAF-8417-E7925FD07E9D}"/>
              </a:ext>
            </a:extLst>
          </p:cNvPr>
          <p:cNvGrpSpPr/>
          <p:nvPr/>
        </p:nvGrpSpPr>
        <p:grpSpPr>
          <a:xfrm>
            <a:off x="4556760" y="3770652"/>
            <a:ext cx="1970826" cy="3759525"/>
            <a:chOff x="5257800" y="3695700"/>
            <a:chExt cx="1970826" cy="3759525"/>
          </a:xfrm>
        </p:grpSpPr>
        <p:sp>
          <p:nvSpPr>
            <p:cNvPr id="4" name="矩形: 圓角 3">
              <a:extLst>
                <a:ext uri="{FF2B5EF4-FFF2-40B4-BE49-F238E27FC236}">
                  <a16:creationId xmlns:a16="http://schemas.microsoft.com/office/drawing/2014/main" id="{61CB1817-AD92-4D07-A36F-B0054EF48D45}"/>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TextBox 8">
              <a:extLst>
                <a:ext uri="{FF2B5EF4-FFF2-40B4-BE49-F238E27FC236}">
                  <a16:creationId xmlns:a16="http://schemas.microsoft.com/office/drawing/2014/main" id="{98504BFC-E29D-451C-98A1-0F82377186BF}"/>
                </a:ext>
              </a:extLst>
            </p:cNvPr>
            <p:cNvSpPr txBox="1"/>
            <p:nvPr/>
          </p:nvSpPr>
          <p:spPr>
            <a:xfrm>
              <a:off x="5257800"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01</a:t>
              </a:r>
              <a:endParaRPr sz="13800" dirty="0">
                <a:solidFill>
                  <a:srgbClr val="A84B2D"/>
                </a:solidFill>
                <a:latin typeface="漢儀新蒂蠟筆體" panose="02000500000000000000" pitchFamily="2" charset="-120"/>
                <a:ea typeface="漢儀新蒂蠟筆體" panose="02000500000000000000" pitchFamily="2" charset="-120"/>
              </a:endParaRPr>
            </a:p>
          </p:txBody>
        </p:sp>
      </p:grpSp>
    </p:spTree>
    <p:extLst>
      <p:ext uri="{BB962C8B-B14F-4D97-AF65-F5344CB8AC3E}">
        <p14:creationId xmlns:p14="http://schemas.microsoft.com/office/powerpoint/2010/main" val="72493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背景</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4290974" y="2249899"/>
            <a:ext cx="9829795" cy="3139321"/>
          </a:xfrm>
          <a:prstGeom prst="rect">
            <a:avLst/>
          </a:prstGeom>
          <a:noFill/>
        </p:spPr>
        <p:txBody>
          <a:bodyPr wrap="square" rtlCol="0">
            <a:spAutoFit/>
          </a:bodyPr>
          <a:lstStyle/>
          <a:p>
            <a:pPr algn="ctr"/>
            <a:r>
              <a:rPr lang="zh-TW" altLang="en-US" sz="6600" dirty="0">
                <a:latin typeface="漢儀新蒂蠟筆體" panose="02000500000000000000" pitchFamily="2" charset="-120"/>
                <a:ea typeface="漢儀新蒂蠟筆體" panose="02000500000000000000" pitchFamily="2" charset="-120"/>
              </a:rPr>
              <a:t>大學生租房好麻煩？</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傳統租屋</a:t>
            </a:r>
            <a:r>
              <a:rPr lang="en-US" altLang="zh-TW" sz="6600" dirty="0" err="1">
                <a:latin typeface="漢儀新蒂蠟筆體" panose="02000500000000000000" pitchFamily="2" charset="-120"/>
                <a:ea typeface="漢儀新蒂蠟筆體" panose="02000500000000000000" pitchFamily="2" charset="-120"/>
              </a:rPr>
              <a:t>v.s</a:t>
            </a:r>
            <a:r>
              <a:rPr lang="zh-TW" altLang="en-US" sz="6600" dirty="0">
                <a:latin typeface="漢儀新蒂蠟筆體" panose="02000500000000000000" pitchFamily="2" charset="-120"/>
                <a:ea typeface="漢儀新蒂蠟筆體" panose="02000500000000000000" pitchFamily="2" charset="-120"/>
              </a:rPr>
              <a:t>現代租屋</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✓租屋平台優點 ✗不好用的地方</a:t>
            </a:r>
          </a:p>
        </p:txBody>
      </p:sp>
      <p:pic>
        <p:nvPicPr>
          <p:cNvPr id="23" name="圖片 22">
            <a:extLst>
              <a:ext uri="{FF2B5EF4-FFF2-40B4-BE49-F238E27FC236}">
                <a16:creationId xmlns:a16="http://schemas.microsoft.com/office/drawing/2014/main" id="{0EBE6B1C-235A-45D5-A3F5-4FDE3E651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5442042"/>
            <a:ext cx="4476745" cy="3561047"/>
          </a:xfrm>
          <a:prstGeom prst="rect">
            <a:avLst/>
          </a:prstGeom>
        </p:spPr>
      </p:pic>
    </p:spTree>
    <p:extLst>
      <p:ext uri="{BB962C8B-B14F-4D97-AF65-F5344CB8AC3E}">
        <p14:creationId xmlns:p14="http://schemas.microsoft.com/office/powerpoint/2010/main" val="3698124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動機</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7043208" y="1797862"/>
            <a:ext cx="4201583" cy="830997"/>
          </a:xfrm>
          <a:prstGeom prst="rect">
            <a:avLst/>
          </a:prstGeom>
          <a:noFill/>
        </p:spPr>
        <p:txBody>
          <a:bodyPr wrap="square" rtlCol="0">
            <a:spAutoFit/>
          </a:bodyPr>
          <a:lstStyle/>
          <a:p>
            <a:r>
              <a:rPr lang="zh-TW" altLang="en-US" sz="4800" dirty="0">
                <a:latin typeface="漢儀新蒂蠟筆體" panose="02000500000000000000" pitchFamily="2" charset="-120"/>
                <a:ea typeface="漢儀新蒂蠟筆體" panose="02000500000000000000" pitchFamily="2" charset="-120"/>
              </a:rPr>
              <a:t>大學生租房好麻煩？</a:t>
            </a:r>
          </a:p>
        </p:txBody>
      </p:sp>
      <p:pic>
        <p:nvPicPr>
          <p:cNvPr id="23" name="圖片 22">
            <a:extLst>
              <a:ext uri="{FF2B5EF4-FFF2-40B4-BE49-F238E27FC236}">
                <a16:creationId xmlns:a16="http://schemas.microsoft.com/office/drawing/2014/main" id="{0EBE6B1C-235A-45D5-A3F5-4FDE3E651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3769648"/>
            <a:ext cx="4476745" cy="3561047"/>
          </a:xfrm>
          <a:prstGeom prst="rect">
            <a:avLst/>
          </a:prstGeom>
        </p:spPr>
      </p:pic>
    </p:spTree>
    <p:extLst>
      <p:ext uri="{BB962C8B-B14F-4D97-AF65-F5344CB8AC3E}">
        <p14:creationId xmlns:p14="http://schemas.microsoft.com/office/powerpoint/2010/main" val="3583733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系統特色</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57CDFCA9-330D-449A-B05F-7C5B06C9516E}"/>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EEE56A8-1A86-4A06-8A1D-684BDB3756F0}"/>
              </a:ext>
            </a:extLst>
          </p:cNvPr>
          <p:cNvSpPr txBox="1"/>
          <p:nvPr/>
        </p:nvSpPr>
        <p:spPr>
          <a:xfrm>
            <a:off x="5344374"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02</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336285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187619" y="5143500"/>
            <a:ext cx="7906785"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相似系統比對</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EB08874D-17FA-4F08-A092-E53E1C1ED801}"/>
              </a:ext>
            </a:extLst>
          </p:cNvPr>
          <p:cNvSpPr/>
          <p:nvPr/>
        </p:nvSpPr>
        <p:spPr>
          <a:xfrm>
            <a:off x="4465498"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12B7602-E8BA-47F9-BC80-37A0F0FC1E43}"/>
              </a:ext>
            </a:extLst>
          </p:cNvPr>
          <p:cNvSpPr txBox="1"/>
          <p:nvPr/>
        </p:nvSpPr>
        <p:spPr>
          <a:xfrm>
            <a:off x="4193596"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03</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472005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營運規劃</a:t>
            </a:r>
            <a:endParaRPr lang="en-US" altLang="zh-TW"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AE10E926-6ED1-4A31-9C61-2B687DF2DC91}"/>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69AA52BF-24C0-4FEA-AF83-3A14A7B3AE1C}"/>
              </a:ext>
            </a:extLst>
          </p:cNvPr>
          <p:cNvSpPr txBox="1"/>
          <p:nvPr/>
        </p:nvSpPr>
        <p:spPr>
          <a:xfrm>
            <a:off x="5344374" y="3746175"/>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04</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306729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587</Words>
  <Application>Microsoft Office PowerPoint</Application>
  <PresentationFormat>自訂</PresentationFormat>
  <Paragraphs>129</Paragraphs>
  <Slides>24</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24</vt:i4>
      </vt:variant>
    </vt:vector>
  </HeadingPairs>
  <TitlesOfParts>
    <vt:vector size="37" baseType="lpstr">
      <vt:lpstr>Garet Bold</vt:lpstr>
      <vt:lpstr>Helvetica World</vt:lpstr>
      <vt:lpstr>Be Vietnam Italics</vt:lpstr>
      <vt:lpstr>Be Vietnam</vt:lpstr>
      <vt:lpstr>漢儀新蒂蠟筆體</vt:lpstr>
      <vt:lpstr>Garet</vt:lpstr>
      <vt:lpstr>新細明體</vt:lpstr>
      <vt:lpstr>Calibri</vt:lpstr>
      <vt:lpstr>Be Vietnam Ultra-Bold</vt:lpstr>
      <vt:lpstr>The Seasons Bold</vt:lpstr>
      <vt:lpstr>Arial</vt:lpstr>
      <vt:lpstr>The Seasons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專題發表</dc:title>
  <dc:creator>user</dc:creator>
  <cp:lastModifiedBy>11046016_廖芸珮</cp:lastModifiedBy>
  <cp:revision>19</cp:revision>
  <dcterms:created xsi:type="dcterms:W3CDTF">2006-08-16T00:00:00Z</dcterms:created>
  <dcterms:modified xsi:type="dcterms:W3CDTF">2024-05-23T13:09:13Z</dcterms:modified>
  <dc:identifier>DAGF6tIJN2Y</dc:identifier>
</cp:coreProperties>
</file>